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media/image93.png" ContentType="image/png"/>
  <Override PartName="/ppt/media/image92.png" ContentType="image/png"/>
  <Override PartName="/ppt/media/image91.png" ContentType="image/png"/>
  <Override PartName="/ppt/media/image90.png" ContentType="image/png"/>
  <Override PartName="/ppt/media/image85.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86.png" ContentType="image/png"/>
  <Override PartName="/ppt/media/image5.png" ContentType="image/png"/>
  <Override PartName="/ppt/media/image60.png" ContentType="image/png"/>
  <Override PartName="/ppt/media/image84.png" ContentType="image/png"/>
  <Override PartName="/ppt/media/image3.png" ContentType="image/png"/>
  <Override PartName="/ppt/media/image87.png" ContentType="image/png"/>
  <Override PartName="/ppt/media/image6.png" ContentType="image/png"/>
  <Override PartName="/ppt/media/image61.png" ContentType="image/png"/>
  <Override PartName="/ppt/media/image89.png" ContentType="image/png"/>
  <Override PartName="/ppt/media/image8.png" ContentType="image/png"/>
  <Override PartName="/ppt/media/image63.png" ContentType="image/png"/>
  <Override PartName="/ppt/media/image88.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47.png" ContentType="image/png"/>
  <Override PartName="/ppt/media/image4.jpeg" ContentType="image/jpeg"/>
  <Override PartName="/ppt/media/image14.png" ContentType="image/png"/>
  <Override PartName="/ppt/media/image39.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2.png" ContentType="image/png"/>
  <Override PartName="/ppt/media/image37.png" ContentType="image/png"/>
  <Override PartName="/ppt/media/image13.png" ContentType="image/png"/>
  <Override PartName="/ppt/media/image38.png" ContentType="image/png"/>
  <Override PartName="/ppt/media/image15.png" ContentType="image/png"/>
  <Override PartName="/ppt/media/image16.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72.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216000" y="812520"/>
            <a:ext cx="7127280" cy="4008960"/>
          </a:xfrm>
          <a:prstGeom prst="rect">
            <a:avLst/>
          </a:prstGeom>
        </p:spPr>
        <p:txBody>
          <a:bodyPr lIns="0" rIns="0" tIns="0" bIns="0" anchor="ctr"/>
          <a:p>
            <a:pPr algn="ctr"/>
            <a:r>
              <a:rPr b="0" lang="fr-FR" sz="4400" spc="-1" strike="noStrike">
                <a:latin typeface="Arial"/>
              </a:rPr>
              <a:t>Cliquez pour déplacer la diapo</a:t>
            </a:r>
            <a:endParaRPr b="0" lang="fr-FR" sz="4400" spc="-1" strike="noStrike">
              <a:latin typeface="Arial"/>
            </a:endParaRPr>
          </a:p>
        </p:txBody>
      </p:sp>
      <p:sp>
        <p:nvSpPr>
          <p:cNvPr id="157"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158"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&lt;en-tête&gt;</a:t>
            </a:r>
            <a:endParaRPr b="0" lang="fr-FR" sz="1400" spc="-1" strike="noStrike">
              <a:latin typeface="Times New Roman"/>
            </a:endParaRPr>
          </a:p>
        </p:txBody>
      </p:sp>
      <p:sp>
        <p:nvSpPr>
          <p:cNvPr id="159"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&lt;date/heure&gt;</a:t>
            </a:r>
            <a:endParaRPr b="0" lang="fr-FR" sz="1400" spc="-1" strike="noStrike">
              <a:latin typeface="Times New Roman"/>
            </a:endParaRPr>
          </a:p>
        </p:txBody>
      </p:sp>
      <p:sp>
        <p:nvSpPr>
          <p:cNvPr id="160"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&lt;pied de page&gt;</a:t>
            </a:r>
            <a:endParaRPr b="0" lang="fr-FR" sz="1400" spc="-1" strike="noStrike">
              <a:latin typeface="Times New Roman"/>
            </a:endParaRPr>
          </a:p>
        </p:txBody>
      </p:sp>
      <p:sp>
        <p:nvSpPr>
          <p:cNvPr id="161" name="PlaceHolder 6"/>
          <p:cNvSpPr>
            <a:spLocks noGrp="1"/>
          </p:cNvSpPr>
          <p:nvPr>
            <p:ph type="sldNum"/>
          </p:nvPr>
        </p:nvSpPr>
        <p:spPr>
          <a:xfrm>
            <a:off x="4278960" y="10157400"/>
            <a:ext cx="3280680" cy="534240"/>
          </a:xfrm>
          <a:prstGeom prst="rect">
            <a:avLst/>
          </a:prstGeom>
        </p:spPr>
        <p:txBody>
          <a:bodyPr lIns="0" rIns="0" tIns="0" bIns="0" anchor="b"/>
          <a:p>
            <a:pPr algn="r"/>
            <a:fld id="{F02B2A45-AEF1-4216-B90B-3E5719263711}"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685800" y="4343400"/>
            <a:ext cx="5482080" cy="4110480"/>
          </a:xfrm>
          <a:prstGeom prst="rect">
            <a:avLst/>
          </a:prstGeom>
        </p:spPr>
        <p:txBody>
          <a:bodyPr lIns="0" rIns="0" tIns="0" bIns="0"/>
          <a:p>
            <a:endParaRPr b="0" lang="fr-FR" sz="2000" spc="-1" strike="noStrike">
              <a:latin typeface="Arial"/>
            </a:endParaRPr>
          </a:p>
        </p:txBody>
      </p:sp>
      <p:sp>
        <p:nvSpPr>
          <p:cNvPr id="806" name="CustomShape 2"/>
          <p:cNvSpPr/>
          <p:nvPr/>
        </p:nvSpPr>
        <p:spPr>
          <a:xfrm>
            <a:off x="3884760" y="8685360"/>
            <a:ext cx="2967480" cy="452880"/>
          </a:xfrm>
          <a:prstGeom prst="rect">
            <a:avLst/>
          </a:prstGeom>
          <a:noFill/>
          <a:ln>
            <a:noFill/>
          </a:ln>
        </p:spPr>
        <p:style>
          <a:lnRef idx="0"/>
          <a:fillRef idx="0"/>
          <a:effectRef idx="0"/>
          <a:fontRef idx="minor"/>
        </p:style>
      </p:sp>
      <p:sp>
        <p:nvSpPr>
          <p:cNvPr id="807" name="CustomShape 3"/>
          <p:cNvSpPr/>
          <p:nvPr/>
        </p:nvSpPr>
        <p:spPr>
          <a:xfrm>
            <a:off x="0" y="10157400"/>
            <a:ext cx="3276720" cy="53028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body"/>
          </p:nvPr>
        </p:nvSpPr>
        <p:spPr>
          <a:xfrm>
            <a:off x="756000" y="5078520"/>
            <a:ext cx="6043680" cy="4807080"/>
          </a:xfrm>
          <a:prstGeom prst="rect">
            <a:avLst/>
          </a:prstGeom>
        </p:spPr>
        <p:txBody>
          <a:bodyPr lIns="0" rIns="0" tIns="0" bIns="0"/>
          <a:p>
            <a:endParaRPr b="0" lang="fr-FR" sz="2000" spc="-1" strike="noStrike">
              <a:latin typeface="Arial"/>
            </a:endParaRPr>
          </a:p>
        </p:txBody>
      </p:sp>
      <p:sp>
        <p:nvSpPr>
          <p:cNvPr id="809" name="CustomShape 2"/>
          <p:cNvSpPr/>
          <p:nvPr/>
        </p:nvSpPr>
        <p:spPr>
          <a:xfrm>
            <a:off x="4278960" y="10157400"/>
            <a:ext cx="3276720" cy="530280"/>
          </a:xfrm>
          <a:prstGeom prst="rect">
            <a:avLst/>
          </a:prstGeom>
          <a:noFill/>
          <a:ln>
            <a:noFill/>
          </a:ln>
        </p:spPr>
        <p:style>
          <a:lnRef idx="0"/>
          <a:fillRef idx="0"/>
          <a:effectRef idx="0"/>
          <a:fontRef idx="minor"/>
        </p:style>
      </p:sp>
      <p:sp>
        <p:nvSpPr>
          <p:cNvPr id="810" name="CustomShape 3"/>
          <p:cNvSpPr/>
          <p:nvPr/>
        </p:nvSpPr>
        <p:spPr>
          <a:xfrm>
            <a:off x="0" y="10157400"/>
            <a:ext cx="3276720" cy="53028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756000" y="5078520"/>
            <a:ext cx="6043680" cy="4807080"/>
          </a:xfrm>
          <a:prstGeom prst="rect">
            <a:avLst/>
          </a:prstGeom>
        </p:spPr>
        <p:txBody>
          <a:bodyPr lIns="0" rIns="0" tIns="0" bIns="0"/>
          <a:p>
            <a:endParaRPr b="0" lang="fr-FR" sz="2000" spc="-1" strike="noStrike">
              <a:latin typeface="Arial"/>
            </a:endParaRPr>
          </a:p>
        </p:txBody>
      </p:sp>
      <p:sp>
        <p:nvSpPr>
          <p:cNvPr id="812" name="CustomShape 2"/>
          <p:cNvSpPr/>
          <p:nvPr/>
        </p:nvSpPr>
        <p:spPr>
          <a:xfrm>
            <a:off x="4278960" y="10157400"/>
            <a:ext cx="3276720" cy="530280"/>
          </a:xfrm>
          <a:prstGeom prst="rect">
            <a:avLst/>
          </a:prstGeom>
          <a:noFill/>
          <a:ln>
            <a:noFill/>
          </a:ln>
        </p:spPr>
        <p:style>
          <a:lnRef idx="0"/>
          <a:fillRef idx="0"/>
          <a:effectRef idx="0"/>
          <a:fontRef idx="minor"/>
        </p:style>
      </p:sp>
      <p:sp>
        <p:nvSpPr>
          <p:cNvPr id="813" name="CustomShape 3"/>
          <p:cNvSpPr/>
          <p:nvPr/>
        </p:nvSpPr>
        <p:spPr>
          <a:xfrm>
            <a:off x="0" y="10157400"/>
            <a:ext cx="3276720" cy="53028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18960" cy="17496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6400" cy="716400"/>
          </a:xfrm>
          <a:prstGeom prst="rect">
            <a:avLst/>
          </a:prstGeom>
          <a:ln>
            <a:noFill/>
          </a:ln>
        </p:spPr>
      </p:pic>
      <p:sp>
        <p:nvSpPr>
          <p:cNvPr id="2" name="CustomShape 2"/>
          <p:cNvSpPr/>
          <p:nvPr/>
        </p:nvSpPr>
        <p:spPr>
          <a:xfrm>
            <a:off x="360360" y="1295280"/>
            <a:ext cx="8418960" cy="445968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5680" cy="118476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8880" cy="1144440"/>
          </a:xfrm>
          <a:prstGeom prst="rect">
            <a:avLst/>
          </a:prstGeom>
        </p:spPr>
        <p:txBody>
          <a:bodyPr lIns="0" rIns="0" tIns="0" bIns="0" anchor="ctr"/>
          <a:p>
            <a:r>
              <a:rPr b="0" lang="fr-FR" sz="1800" spc="-1" strike="noStrike">
                <a:latin typeface="Arial"/>
              </a:rPr>
              <a:t>Cliquez pour éditer le format du texte-titre</a:t>
            </a:r>
            <a:endParaRPr b="0" lang="fr-FR" sz="18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827640" y="2637000"/>
            <a:ext cx="7555320" cy="125568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2400" spc="-1" strike="noStrike">
                <a:solidFill>
                  <a:srgbClr val="ffffff"/>
                </a:solidFill>
                <a:latin typeface="Times New Roman"/>
                <a:ea typeface="DejaVu Sans"/>
              </a:rPr>
              <a:t>Guide utilisateurs du logiciel Altaïr</a:t>
            </a:r>
            <a:endParaRPr b="0" lang="fr-FR" sz="2400" spc="-1" strike="noStrike">
              <a:latin typeface="Arial"/>
            </a:endParaRPr>
          </a:p>
          <a:p>
            <a:pPr algn="ctr">
              <a:lnSpc>
                <a:spcPct val="100000"/>
              </a:lnSpc>
            </a:pPr>
            <a:r>
              <a:rPr b="0" lang="fr-FR" sz="1600" spc="-1" strike="noStrike">
                <a:solidFill>
                  <a:srgbClr val="ffffff"/>
                </a:solidFill>
                <a:latin typeface="Times New Roman"/>
                <a:ea typeface="DejaVu Sans"/>
              </a:rPr>
              <a:t>Analyse des Lignes de Traitement, des Attributions Indemnitaires et Rémunérations diverses</a:t>
            </a: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r>
              <a:rPr b="0" lang="fr-FR" sz="2400" spc="-1" strike="noStrike">
                <a:solidFill>
                  <a:srgbClr val="ffffff"/>
                </a:solidFill>
                <a:latin typeface="Times New Roman"/>
                <a:ea typeface="DejaVu Sans"/>
              </a:rPr>
              <a:t>L’EXTRACTION DES DONNÉES DE LA PAYE</a:t>
            </a:r>
            <a:endParaRPr b="0" lang="fr-FR" sz="2400" spc="-1" strike="noStrike">
              <a:latin typeface="Arial"/>
            </a:endParaRPr>
          </a:p>
        </p:txBody>
      </p:sp>
      <p:sp>
        <p:nvSpPr>
          <p:cNvPr id="163" name="CustomShape 2"/>
          <p:cNvSpPr/>
          <p:nvPr/>
        </p:nvSpPr>
        <p:spPr>
          <a:xfrm>
            <a:off x="359640" y="3895200"/>
            <a:ext cx="8420760" cy="172548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latin typeface="Arial"/>
            </a:endParaRPr>
          </a:p>
          <a:p>
            <a:pPr algn="r">
              <a:lnSpc>
                <a:spcPct val="100000"/>
              </a:lnSpc>
            </a:pPr>
            <a:endParaRPr b="0" lang="fr-FR" sz="1800" spc="-1" strike="noStrike">
              <a:latin typeface="Arial"/>
            </a:endParaRPr>
          </a:p>
          <a:p>
            <a:pPr algn="ctr">
              <a:lnSpc>
                <a:spcPct val="100000"/>
              </a:lnSpc>
            </a:pPr>
            <a:r>
              <a:rPr b="0" i="1" lang="fr-FR" sz="2000" spc="-1" strike="noStrike">
                <a:solidFill>
                  <a:srgbClr val="ffffff"/>
                </a:solidFill>
                <a:latin typeface="Times New Roman"/>
                <a:ea typeface="DejaVu Sans"/>
              </a:rPr>
              <a:t>Réalisé par Vitalia Le Boudec </a:t>
            </a:r>
            <a:endParaRPr b="0" lang="fr-FR" sz="2000" spc="-1" strike="noStrike">
              <a:latin typeface="Arial"/>
            </a:endParaRPr>
          </a:p>
          <a:p>
            <a:pPr algn="ctr">
              <a:lnSpc>
                <a:spcPct val="100000"/>
              </a:lnSpc>
            </a:pPr>
            <a:r>
              <a:rPr b="0" i="1" lang="fr-FR" sz="2000" spc="-1" strike="noStrike">
                <a:solidFill>
                  <a:srgbClr val="ffffff"/>
                </a:solidFill>
                <a:latin typeface="Times New Roman"/>
                <a:ea typeface="DejaVu Sans"/>
              </a:rPr>
              <a:t>et Fabrice Nicol</a:t>
            </a:r>
            <a:endParaRPr b="0" lang="fr-FR" sz="2000" spc="-1" strike="noStrike">
              <a:latin typeface="Arial"/>
            </a:endParaRPr>
          </a:p>
          <a:p>
            <a:pPr algn="ctr">
              <a:lnSpc>
                <a:spcPct val="100000"/>
              </a:lnSpc>
            </a:pPr>
            <a:endParaRPr b="0" lang="fr-FR" sz="2000" spc="-1" strike="noStrike">
              <a:latin typeface="Arial"/>
            </a:endParaRPr>
          </a:p>
          <a:p>
            <a:pPr algn="ctr">
              <a:lnSpc>
                <a:spcPct val="100000"/>
              </a:lnSpc>
            </a:pPr>
            <a:r>
              <a:rPr b="0" i="1" lang="fr-FR" sz="1600" spc="-1" strike="noStrike">
                <a:solidFill>
                  <a:srgbClr val="ffffff"/>
                </a:solidFill>
                <a:latin typeface="Times New Roman"/>
                <a:ea typeface="DejaVu Sans"/>
              </a:rPr>
              <a:t>Actualisé au 10 janvier 2018</a:t>
            </a:r>
            <a:endParaRPr b="0" lang="fr-FR"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7883640" y="6321600"/>
            <a:ext cx="895680" cy="174960"/>
          </a:xfrm>
          <a:prstGeom prst="rect">
            <a:avLst/>
          </a:prstGeom>
          <a:noFill/>
          <a:ln>
            <a:noFill/>
          </a:ln>
        </p:spPr>
        <p:style>
          <a:lnRef idx="0"/>
          <a:fillRef idx="0"/>
          <a:effectRef idx="0"/>
          <a:fontRef idx="minor"/>
        </p:style>
      </p:sp>
      <p:sp>
        <p:nvSpPr>
          <p:cNvPr id="220" name="CustomShape 2"/>
          <p:cNvSpPr/>
          <p:nvPr/>
        </p:nvSpPr>
        <p:spPr>
          <a:xfrm>
            <a:off x="0" y="20880"/>
            <a:ext cx="9140040" cy="481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sp>
        <p:nvSpPr>
          <p:cNvPr id="221" name="CustomShape 3"/>
          <p:cNvSpPr/>
          <p:nvPr/>
        </p:nvSpPr>
        <p:spPr>
          <a:xfrm>
            <a:off x="72000" y="3810960"/>
            <a:ext cx="9103320" cy="17326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Calibri"/>
                <a:ea typeface="DejaVu Sans"/>
              </a:rPr>
              <a:t>Le menu « fichier » permet de gérer l’exécution du rapport Altaïr :</a:t>
            </a:r>
            <a:endParaRPr b="0" lang="fr-FR" sz="1800" spc="-1" strike="noStrike">
              <a:latin typeface="Arial"/>
            </a:endParaRPr>
          </a:p>
          <a:p>
            <a:pPr lvl="1" marL="743040" indent="-281880">
              <a:lnSpc>
                <a:spcPct val="100000"/>
              </a:lnSpc>
              <a:buClr>
                <a:srgbClr val="000000"/>
              </a:buClr>
              <a:buFont typeface="StarSymbol"/>
              <a:buChar char="-"/>
            </a:pPr>
            <a:r>
              <a:rPr b="0" lang="fr-FR" sz="1800" spc="-1" strike="noStrike">
                <a:solidFill>
                  <a:srgbClr val="000000"/>
                </a:solidFill>
                <a:latin typeface="Calibri"/>
                <a:ea typeface="DejaVu Sans"/>
              </a:rPr>
              <a:t>Créer un nouveau projet et ouvrir le projet du rapport </a:t>
            </a:r>
            <a:endParaRPr b="0" lang="fr-FR" sz="1800" spc="-1" strike="noStrike">
              <a:latin typeface="Arial"/>
            </a:endParaRPr>
          </a:p>
          <a:p>
            <a:pPr lvl="1" marL="743040" indent="-281880">
              <a:lnSpc>
                <a:spcPct val="100000"/>
              </a:lnSpc>
              <a:buClr>
                <a:srgbClr val="000000"/>
              </a:buClr>
              <a:buFont typeface="StarSymbol"/>
              <a:buChar char="-"/>
            </a:pPr>
            <a:r>
              <a:rPr b="0" lang="fr-FR" sz="1800" spc="-1" strike="noStrike">
                <a:solidFill>
                  <a:srgbClr val="000000"/>
                </a:solidFill>
                <a:latin typeface="Calibri"/>
                <a:ea typeface="DejaVu Sans"/>
              </a:rPr>
              <a:t>Enregistrer et exporter le projet du rapport</a:t>
            </a:r>
            <a:endParaRPr b="0" lang="fr-FR" sz="1800" spc="-1" strike="noStrike">
              <a:latin typeface="Arial"/>
            </a:endParaRPr>
          </a:p>
          <a:p>
            <a:pPr lvl="1" marL="743040" indent="-281880">
              <a:lnSpc>
                <a:spcPct val="100000"/>
              </a:lnSpc>
              <a:buClr>
                <a:srgbClr val="000000"/>
              </a:buClr>
              <a:buFont typeface="StarSymbol"/>
              <a:buChar char="-"/>
            </a:pPr>
            <a:r>
              <a:rPr b="0" lang="fr-FR" sz="1800" spc="-1" strike="noStrike">
                <a:solidFill>
                  <a:srgbClr val="000000"/>
                </a:solidFill>
                <a:latin typeface="Calibri"/>
                <a:ea typeface="DejaVu Sans"/>
              </a:rPr>
              <a:t>Archiver et désarchiver le rapport</a:t>
            </a:r>
            <a:endParaRPr b="0" lang="fr-FR" sz="1800" spc="-1" strike="noStrike">
              <a:latin typeface="Arial"/>
            </a:endParaRPr>
          </a:p>
          <a:p>
            <a:pPr lvl="1" marL="743040" indent="-281880">
              <a:lnSpc>
                <a:spcPct val="100000"/>
              </a:lnSpc>
              <a:buClr>
                <a:srgbClr val="000000"/>
              </a:buClr>
              <a:buFont typeface="StarSymbol"/>
              <a:buChar char="-"/>
            </a:pPr>
            <a:r>
              <a:rPr b="0" lang="fr-FR" sz="1800" spc="-1" strike="noStrike">
                <a:solidFill>
                  <a:srgbClr val="000000"/>
                </a:solidFill>
                <a:latin typeface="Calibri"/>
                <a:ea typeface="DejaVu Sans"/>
              </a:rPr>
              <a:t>Fermer le projet du rapport</a:t>
            </a:r>
            <a:endParaRPr b="0" lang="fr-FR" sz="1800" spc="-1" strike="noStrike">
              <a:latin typeface="Arial"/>
            </a:endParaRPr>
          </a:p>
          <a:p>
            <a:pPr>
              <a:lnSpc>
                <a:spcPct val="100000"/>
              </a:lnSpc>
            </a:pPr>
            <a:endParaRPr b="0" lang="fr-FR" sz="1800" spc="-1" strike="noStrike">
              <a:latin typeface="Arial"/>
            </a:endParaRPr>
          </a:p>
        </p:txBody>
      </p:sp>
      <p:sp>
        <p:nvSpPr>
          <p:cNvPr id="222" name="CustomShape 4"/>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4E73DB83-1918-4C93-BFF8-1FFA6FFE5F5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3" name="CustomShape 5"/>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24" name="" descr=""/>
          <p:cNvPicPr/>
          <p:nvPr/>
        </p:nvPicPr>
        <p:blipFill>
          <a:blip r:embed="rId1"/>
          <a:srcRect l="0" t="0" r="0" b="51296"/>
          <a:stretch/>
        </p:blipFill>
        <p:spPr>
          <a:xfrm>
            <a:off x="2160" y="975600"/>
            <a:ext cx="9143280" cy="26236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7883640" y="6321600"/>
            <a:ext cx="895680" cy="174960"/>
          </a:xfrm>
          <a:prstGeom prst="rect">
            <a:avLst/>
          </a:prstGeom>
          <a:noFill/>
          <a:ln>
            <a:noFill/>
          </a:ln>
        </p:spPr>
        <p:style>
          <a:lnRef idx="0"/>
          <a:fillRef idx="0"/>
          <a:effectRef idx="0"/>
          <a:fontRef idx="minor"/>
        </p:style>
      </p:sp>
      <p:sp>
        <p:nvSpPr>
          <p:cNvPr id="226" name="CustomShape 2"/>
          <p:cNvSpPr/>
          <p:nvPr/>
        </p:nvSpPr>
        <p:spPr>
          <a:xfrm>
            <a:off x="179640" y="5398560"/>
            <a:ext cx="9103320" cy="6354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Par défaut, la barre d’outils du menu « fichier » s’affiche avec 16 icônes.</a:t>
            </a:r>
            <a:endParaRPr b="0" lang="fr-FR" sz="1800" spc="-1" strike="noStrike">
              <a:latin typeface="Arial"/>
            </a:endParaRPr>
          </a:p>
        </p:txBody>
      </p:sp>
      <p:sp>
        <p:nvSpPr>
          <p:cNvPr id="227" name="CustomShape 3"/>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DF888978-FF3E-4A23-98F7-3FD44825436C}"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8" name="CustomShape 4"/>
          <p:cNvSpPr/>
          <p:nvPr/>
        </p:nvSpPr>
        <p:spPr>
          <a:xfrm>
            <a:off x="245160" y="2547000"/>
            <a:ext cx="260640" cy="3510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a:t>
            </a:r>
            <a:endParaRPr b="0" lang="fr-FR" sz="1800" spc="-1" strike="noStrike">
              <a:latin typeface="Arial"/>
            </a:endParaRPr>
          </a:p>
        </p:txBody>
      </p:sp>
      <p:sp>
        <p:nvSpPr>
          <p:cNvPr id="229" name="CustomShape 5"/>
          <p:cNvSpPr/>
          <p:nvPr/>
        </p:nvSpPr>
        <p:spPr>
          <a:xfrm>
            <a:off x="812160" y="2535120"/>
            <a:ext cx="262440" cy="3013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2</a:t>
            </a:r>
            <a:endParaRPr b="0" lang="fr-FR" sz="1800" spc="-1" strike="noStrike">
              <a:latin typeface="Arial"/>
            </a:endParaRPr>
          </a:p>
        </p:txBody>
      </p:sp>
      <p:sp>
        <p:nvSpPr>
          <p:cNvPr id="230" name="CustomShape 6"/>
          <p:cNvSpPr/>
          <p:nvPr/>
        </p:nvSpPr>
        <p:spPr>
          <a:xfrm>
            <a:off x="1317600" y="2532600"/>
            <a:ext cx="276840" cy="435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3</a:t>
            </a:r>
            <a:endParaRPr b="0" lang="fr-FR" sz="1800" spc="-1" strike="noStrike">
              <a:latin typeface="Arial"/>
            </a:endParaRPr>
          </a:p>
        </p:txBody>
      </p:sp>
      <p:sp>
        <p:nvSpPr>
          <p:cNvPr id="231" name="CustomShape 7"/>
          <p:cNvSpPr/>
          <p:nvPr/>
        </p:nvSpPr>
        <p:spPr>
          <a:xfrm>
            <a:off x="1755360" y="2506320"/>
            <a:ext cx="321840" cy="3398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4</a:t>
            </a:r>
            <a:endParaRPr b="0" lang="fr-FR" sz="1800" spc="-1" strike="noStrike">
              <a:latin typeface="Arial"/>
            </a:endParaRPr>
          </a:p>
        </p:txBody>
      </p:sp>
      <p:sp>
        <p:nvSpPr>
          <p:cNvPr id="232" name="CustomShape 8"/>
          <p:cNvSpPr/>
          <p:nvPr/>
        </p:nvSpPr>
        <p:spPr>
          <a:xfrm>
            <a:off x="2262240" y="2506320"/>
            <a:ext cx="300600" cy="3618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5</a:t>
            </a:r>
            <a:endParaRPr b="0" lang="fr-FR" sz="1800" spc="-1" strike="noStrike">
              <a:latin typeface="Arial"/>
            </a:endParaRPr>
          </a:p>
        </p:txBody>
      </p:sp>
      <p:sp>
        <p:nvSpPr>
          <p:cNvPr id="233" name="CustomShape 9"/>
          <p:cNvSpPr/>
          <p:nvPr/>
        </p:nvSpPr>
        <p:spPr>
          <a:xfrm>
            <a:off x="2801160" y="2506320"/>
            <a:ext cx="200160" cy="3546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6</a:t>
            </a:r>
            <a:endParaRPr b="0" lang="fr-FR" sz="1800" spc="-1" strike="noStrike">
              <a:latin typeface="Arial"/>
            </a:endParaRPr>
          </a:p>
        </p:txBody>
      </p:sp>
      <p:sp>
        <p:nvSpPr>
          <p:cNvPr id="234" name="CustomShape 10"/>
          <p:cNvSpPr/>
          <p:nvPr/>
        </p:nvSpPr>
        <p:spPr>
          <a:xfrm flipH="1">
            <a:off x="3204000" y="2499840"/>
            <a:ext cx="402120" cy="4557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7</a:t>
            </a:r>
            <a:endParaRPr b="0" lang="fr-FR" sz="1800" spc="-1" strike="noStrike">
              <a:latin typeface="Arial"/>
            </a:endParaRPr>
          </a:p>
        </p:txBody>
      </p:sp>
      <p:sp>
        <p:nvSpPr>
          <p:cNvPr id="235" name="CustomShape 11"/>
          <p:cNvSpPr/>
          <p:nvPr/>
        </p:nvSpPr>
        <p:spPr>
          <a:xfrm flipH="1">
            <a:off x="3836520" y="2508840"/>
            <a:ext cx="298800" cy="3999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8</a:t>
            </a:r>
            <a:endParaRPr b="0" lang="fr-FR" sz="1800" spc="-1" strike="noStrike">
              <a:latin typeface="Arial"/>
            </a:endParaRPr>
          </a:p>
        </p:txBody>
      </p:sp>
      <p:sp>
        <p:nvSpPr>
          <p:cNvPr id="236" name="CustomShape 12"/>
          <p:cNvSpPr/>
          <p:nvPr/>
        </p:nvSpPr>
        <p:spPr>
          <a:xfrm>
            <a:off x="4338360" y="2506320"/>
            <a:ext cx="303840" cy="3614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9</a:t>
            </a:r>
            <a:endParaRPr b="0" lang="fr-FR" sz="1800" spc="-1" strike="noStrike">
              <a:latin typeface="Arial"/>
            </a:endParaRPr>
          </a:p>
        </p:txBody>
      </p:sp>
      <p:sp>
        <p:nvSpPr>
          <p:cNvPr id="237" name="CustomShape 13"/>
          <p:cNvSpPr/>
          <p:nvPr/>
        </p:nvSpPr>
        <p:spPr>
          <a:xfrm>
            <a:off x="4728960" y="2511720"/>
            <a:ext cx="430560" cy="4309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10</a:t>
            </a:r>
            <a:endParaRPr b="0" lang="fr-FR" sz="1800" spc="-1" strike="noStrike">
              <a:latin typeface="Arial"/>
            </a:endParaRPr>
          </a:p>
        </p:txBody>
      </p:sp>
      <p:sp>
        <p:nvSpPr>
          <p:cNvPr id="238" name="CustomShape 14"/>
          <p:cNvSpPr/>
          <p:nvPr/>
        </p:nvSpPr>
        <p:spPr>
          <a:xfrm>
            <a:off x="7182360" y="2514600"/>
            <a:ext cx="552240" cy="5655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15</a:t>
            </a:r>
            <a:endParaRPr b="0" lang="fr-FR" sz="1800" spc="-1" strike="noStrike">
              <a:latin typeface="Arial"/>
            </a:endParaRPr>
          </a:p>
        </p:txBody>
      </p:sp>
      <p:sp>
        <p:nvSpPr>
          <p:cNvPr id="239" name="CustomShape 15"/>
          <p:cNvSpPr/>
          <p:nvPr/>
        </p:nvSpPr>
        <p:spPr>
          <a:xfrm>
            <a:off x="5736600" y="2514960"/>
            <a:ext cx="430560" cy="3394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12</a:t>
            </a:r>
            <a:endParaRPr b="0" lang="fr-FR" sz="1800" spc="-1" strike="noStrike">
              <a:latin typeface="Arial"/>
            </a:endParaRPr>
          </a:p>
        </p:txBody>
      </p:sp>
      <p:sp>
        <p:nvSpPr>
          <p:cNvPr id="240" name="CustomShape 16"/>
          <p:cNvSpPr/>
          <p:nvPr/>
        </p:nvSpPr>
        <p:spPr>
          <a:xfrm>
            <a:off x="6187320" y="2511720"/>
            <a:ext cx="450720" cy="3938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13</a:t>
            </a:r>
            <a:endParaRPr b="0" lang="fr-FR" sz="1800" spc="-1" strike="noStrike">
              <a:latin typeface="Arial"/>
            </a:endParaRPr>
          </a:p>
        </p:txBody>
      </p:sp>
      <p:sp>
        <p:nvSpPr>
          <p:cNvPr id="241" name="CustomShape 17"/>
          <p:cNvSpPr/>
          <p:nvPr/>
        </p:nvSpPr>
        <p:spPr>
          <a:xfrm flipH="1">
            <a:off x="6613560" y="2521440"/>
            <a:ext cx="538560" cy="4809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14</a:t>
            </a:r>
            <a:endParaRPr b="0" lang="fr-FR" sz="1800" spc="-1" strike="noStrike">
              <a:latin typeface="Arial"/>
            </a:endParaRPr>
          </a:p>
        </p:txBody>
      </p:sp>
      <p:sp>
        <p:nvSpPr>
          <p:cNvPr id="242" name="CustomShape 18"/>
          <p:cNvSpPr/>
          <p:nvPr/>
        </p:nvSpPr>
        <p:spPr>
          <a:xfrm>
            <a:off x="5295960" y="2506320"/>
            <a:ext cx="412200" cy="4957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11</a:t>
            </a:r>
            <a:endParaRPr b="0" lang="fr-FR" sz="1800" spc="-1" strike="noStrike">
              <a:latin typeface="Arial"/>
            </a:endParaRPr>
          </a:p>
        </p:txBody>
      </p:sp>
      <p:sp>
        <p:nvSpPr>
          <p:cNvPr id="243" name="CustomShape 19"/>
          <p:cNvSpPr/>
          <p:nvPr/>
        </p:nvSpPr>
        <p:spPr>
          <a:xfrm>
            <a:off x="7673760" y="2517480"/>
            <a:ext cx="38304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16</a:t>
            </a:r>
            <a:endParaRPr b="0" lang="fr-FR" sz="1800" spc="-1" strike="noStrike">
              <a:latin typeface="Arial"/>
            </a:endParaRPr>
          </a:p>
        </p:txBody>
      </p:sp>
      <p:sp>
        <p:nvSpPr>
          <p:cNvPr id="244" name="CustomShape 20"/>
          <p:cNvSpPr/>
          <p:nvPr/>
        </p:nvSpPr>
        <p:spPr>
          <a:xfrm>
            <a:off x="1500840" y="1537560"/>
            <a:ext cx="360" cy="10465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5" name="CustomShape 21"/>
          <p:cNvSpPr/>
          <p:nvPr/>
        </p:nvSpPr>
        <p:spPr>
          <a:xfrm>
            <a:off x="971640" y="162000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6" name="CustomShape 22"/>
          <p:cNvSpPr/>
          <p:nvPr/>
        </p:nvSpPr>
        <p:spPr>
          <a:xfrm flipH="1">
            <a:off x="1871280" y="1602360"/>
            <a:ext cx="72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7" name="CustomShape 23"/>
          <p:cNvSpPr/>
          <p:nvPr/>
        </p:nvSpPr>
        <p:spPr>
          <a:xfrm>
            <a:off x="2376000" y="158400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8" name="CustomShape 24"/>
          <p:cNvSpPr/>
          <p:nvPr/>
        </p:nvSpPr>
        <p:spPr>
          <a:xfrm>
            <a:off x="403200" y="161604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9" name="CustomShape 25"/>
          <p:cNvSpPr/>
          <p:nvPr/>
        </p:nvSpPr>
        <p:spPr>
          <a:xfrm>
            <a:off x="2882880" y="160992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0" name="CustomShape 26"/>
          <p:cNvSpPr/>
          <p:nvPr/>
        </p:nvSpPr>
        <p:spPr>
          <a:xfrm>
            <a:off x="3344400" y="159696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1" name="CustomShape 27"/>
          <p:cNvSpPr/>
          <p:nvPr/>
        </p:nvSpPr>
        <p:spPr>
          <a:xfrm>
            <a:off x="3989160" y="160992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2" name="CustomShape 28"/>
          <p:cNvSpPr/>
          <p:nvPr/>
        </p:nvSpPr>
        <p:spPr>
          <a:xfrm>
            <a:off x="4472280" y="158796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3" name="CustomShape 29"/>
          <p:cNvSpPr/>
          <p:nvPr/>
        </p:nvSpPr>
        <p:spPr>
          <a:xfrm>
            <a:off x="1109160" y="3129120"/>
            <a:ext cx="3479040" cy="2117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latin typeface="Calibri"/>
                <a:ea typeface="DejaVu Sans"/>
              </a:rPr>
              <a:t>1-Nouveau projet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2-Enregistrer le projet comme</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3-Exporter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4-Archiver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5-Désarchiver le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6-Fermer le projet du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7-Quitter</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8-Plein écran/Réduire</a:t>
            </a:r>
            <a:endParaRPr b="0" lang="fr-FR" sz="1600" spc="-1" strike="noStrike">
              <a:latin typeface="Arial"/>
            </a:endParaRPr>
          </a:p>
          <a:p>
            <a:pPr>
              <a:lnSpc>
                <a:spcPct val="100000"/>
              </a:lnSpc>
            </a:pPr>
            <a:endParaRPr b="0" lang="fr-FR" sz="1600" spc="-1" strike="noStrike">
              <a:latin typeface="Arial"/>
            </a:endParaRPr>
          </a:p>
        </p:txBody>
      </p:sp>
      <p:sp>
        <p:nvSpPr>
          <p:cNvPr id="254" name="CustomShape 30"/>
          <p:cNvSpPr/>
          <p:nvPr/>
        </p:nvSpPr>
        <p:spPr>
          <a:xfrm>
            <a:off x="4929840" y="159696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5" name="CustomShape 31"/>
          <p:cNvSpPr/>
          <p:nvPr/>
        </p:nvSpPr>
        <p:spPr>
          <a:xfrm>
            <a:off x="5496120" y="159696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6" name="CustomShape 32"/>
          <p:cNvSpPr/>
          <p:nvPr/>
        </p:nvSpPr>
        <p:spPr>
          <a:xfrm>
            <a:off x="5952960" y="159192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7" name="CustomShape 33"/>
          <p:cNvSpPr/>
          <p:nvPr/>
        </p:nvSpPr>
        <p:spPr>
          <a:xfrm>
            <a:off x="6409800" y="158436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8" name="CustomShape 34"/>
          <p:cNvSpPr/>
          <p:nvPr/>
        </p:nvSpPr>
        <p:spPr>
          <a:xfrm>
            <a:off x="6846480" y="159192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9" name="CustomShape 35"/>
          <p:cNvSpPr/>
          <p:nvPr/>
        </p:nvSpPr>
        <p:spPr>
          <a:xfrm>
            <a:off x="7433280" y="161028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0" name="CustomShape 36"/>
          <p:cNvSpPr/>
          <p:nvPr/>
        </p:nvSpPr>
        <p:spPr>
          <a:xfrm>
            <a:off x="7907760" y="1609920"/>
            <a:ext cx="360" cy="969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1" name="CustomShape 37"/>
          <p:cNvSpPr/>
          <p:nvPr/>
        </p:nvSpPr>
        <p:spPr>
          <a:xfrm>
            <a:off x="4857840" y="3112920"/>
            <a:ext cx="4781160" cy="20250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latin typeface="Calibri"/>
                <a:ea typeface="DejaVu Sans"/>
              </a:rPr>
              <a:t>9-Ouvrir/Fermer les messages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10-Ouvrir/Fermer le gestionnaire de fichiers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11-Lancer l’analyse des données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12-Créer la base de données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13-Nettoyer la base de données.csv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14-Ouvrir le répertoire des bases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15-Options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16-Configurer l’interface</a:t>
            </a:r>
            <a:endParaRPr b="0" lang="fr-FR" sz="1600" spc="-1" strike="noStrike">
              <a:latin typeface="Arial"/>
            </a:endParaRPr>
          </a:p>
        </p:txBody>
      </p:sp>
      <p:sp>
        <p:nvSpPr>
          <p:cNvPr id="262" name="CustomShape 38"/>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263" name="CustomShape 39"/>
          <p:cNvSpPr/>
          <p:nvPr/>
        </p:nvSpPr>
        <p:spPr>
          <a:xfrm>
            <a:off x="0" y="20880"/>
            <a:ext cx="9140040" cy="481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pic>
        <p:nvPicPr>
          <p:cNvPr id="264" name="" descr=""/>
          <p:cNvPicPr/>
          <p:nvPr/>
        </p:nvPicPr>
        <p:blipFill>
          <a:blip r:embed="rId1"/>
          <a:srcRect l="0" t="0" r="51195" b="87359"/>
          <a:stretch/>
        </p:blipFill>
        <p:spPr>
          <a:xfrm>
            <a:off x="-141840" y="393840"/>
            <a:ext cx="8277480" cy="126144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20960" y="1953000"/>
            <a:ext cx="8600760" cy="377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266" name="CustomShape 2"/>
          <p:cNvSpPr/>
          <p:nvPr/>
        </p:nvSpPr>
        <p:spPr>
          <a:xfrm>
            <a:off x="7883640" y="6321600"/>
            <a:ext cx="895680" cy="174960"/>
          </a:xfrm>
          <a:prstGeom prst="rect">
            <a:avLst/>
          </a:prstGeom>
          <a:noFill/>
          <a:ln>
            <a:noFill/>
          </a:ln>
        </p:spPr>
        <p:style>
          <a:lnRef idx="0"/>
          <a:fillRef idx="0"/>
          <a:effectRef idx="0"/>
          <a:fontRef idx="minor"/>
        </p:style>
      </p:sp>
      <p:sp>
        <p:nvSpPr>
          <p:cNvPr id="267" name="CustomShape 3"/>
          <p:cNvSpPr/>
          <p:nvPr/>
        </p:nvSpPr>
        <p:spPr>
          <a:xfrm>
            <a:off x="288000" y="188640"/>
            <a:ext cx="871020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éDITER</a:t>
            </a:r>
            <a:endParaRPr b="0" lang="fr-FR" sz="2400" spc="-1" strike="noStrike">
              <a:latin typeface="Arial"/>
            </a:endParaRPr>
          </a:p>
        </p:txBody>
      </p:sp>
      <p:sp>
        <p:nvSpPr>
          <p:cNvPr id="268" name="CustomShape 4"/>
          <p:cNvSpPr/>
          <p:nvPr/>
        </p:nvSpPr>
        <p:spPr>
          <a:xfrm>
            <a:off x="214560" y="3475800"/>
            <a:ext cx="8552160" cy="25041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Calibri"/>
                <a:ea typeface="DejaVu Sans"/>
              </a:rPr>
              <a:t>Ouvrir l’application en plein écran ou en réduction</a:t>
            </a: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les messages </a:t>
            </a: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de fichiers</a:t>
            </a: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du projet de rapport (ou « tableau de bord »)</a:t>
            </a: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Calibri"/>
                <a:ea typeface="DejaVu Sans"/>
              </a:rPr>
              <a:t>Effacer le log</a:t>
            </a: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Calibri"/>
                <a:ea typeface="DejaVu Sans"/>
              </a:rPr>
              <a:t>Editer le projet du rapport courant </a:t>
            </a: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Calibri"/>
                <a:ea typeface="DejaVu Sans"/>
              </a:rPr>
              <a:t>Extraire des bulletins de paye</a:t>
            </a:r>
            <a:endParaRPr b="0" lang="fr-FR" sz="1800" spc="-1" strike="noStrike">
              <a:latin typeface="Arial"/>
            </a:endParaRPr>
          </a:p>
        </p:txBody>
      </p:sp>
      <p:sp>
        <p:nvSpPr>
          <p:cNvPr id="269" name="CustomShape 5"/>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B4D2CB72-5B80-47E1-A954-399DC9EED8B6}"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70" name="Image 4" descr=""/>
          <p:cNvPicPr/>
          <p:nvPr/>
        </p:nvPicPr>
        <p:blipFill>
          <a:blip r:embed="rId1"/>
          <a:srcRect l="0" t="0" r="38678" b="79508"/>
          <a:stretch/>
        </p:blipFill>
        <p:spPr>
          <a:xfrm>
            <a:off x="299160" y="1328040"/>
            <a:ext cx="8719560" cy="1819080"/>
          </a:xfrm>
          <a:prstGeom prst="rect">
            <a:avLst/>
          </a:prstGeom>
          <a:ln>
            <a:noFill/>
          </a:ln>
        </p:spPr>
      </p:pic>
      <p:sp>
        <p:nvSpPr>
          <p:cNvPr id="271" name="CustomShape 6"/>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7883640" y="6321600"/>
            <a:ext cx="895680" cy="174960"/>
          </a:xfrm>
          <a:prstGeom prst="rect">
            <a:avLst/>
          </a:prstGeom>
          <a:noFill/>
          <a:ln>
            <a:noFill/>
          </a:ln>
        </p:spPr>
        <p:style>
          <a:lnRef idx="0"/>
          <a:fillRef idx="0"/>
          <a:effectRef idx="0"/>
          <a:fontRef idx="minor"/>
        </p:style>
      </p:sp>
      <p:sp>
        <p:nvSpPr>
          <p:cNvPr id="273" name="CustomShape 2"/>
          <p:cNvSpPr/>
          <p:nvPr/>
        </p:nvSpPr>
        <p:spPr>
          <a:xfrm>
            <a:off x="8640" y="113040"/>
            <a:ext cx="9132840" cy="533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LANCER</a:t>
            </a:r>
            <a:endParaRPr b="0" lang="fr-FR" sz="2400" spc="-1" strike="noStrike">
              <a:latin typeface="Arial"/>
            </a:endParaRPr>
          </a:p>
        </p:txBody>
      </p:sp>
      <p:sp>
        <p:nvSpPr>
          <p:cNvPr id="274" name="CustomShape 3"/>
          <p:cNvSpPr/>
          <p:nvPr/>
        </p:nvSpPr>
        <p:spPr>
          <a:xfrm>
            <a:off x="214200" y="3548520"/>
            <a:ext cx="8712720" cy="1458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Lancer » permet de : </a:t>
            </a:r>
            <a:endParaRPr b="0" lang="fr-FR" sz="1800" spc="-1" strike="noStrike">
              <a:latin typeface="Arial"/>
            </a:endParaRPr>
          </a:p>
          <a:p>
            <a:pPr lvl="2" marL="914400" indent="-281880">
              <a:lnSpc>
                <a:spcPct val="100000"/>
              </a:lnSpc>
              <a:buClr>
                <a:srgbClr val="000000"/>
              </a:buClr>
              <a:buFont typeface="StarSymbol"/>
              <a:buChar char="-"/>
            </a:pPr>
            <a:r>
              <a:rPr b="0" lang="fr-FR" sz="1800" spc="-1" strike="noStrike">
                <a:solidFill>
                  <a:srgbClr val="000000"/>
                </a:solidFill>
                <a:latin typeface="Calibri"/>
                <a:ea typeface="DejaVu Sans"/>
              </a:rPr>
              <a:t>Lancer l’analyse des données dématérialisées de la paye </a:t>
            </a:r>
            <a:endParaRPr b="0" lang="fr-FR" sz="1800" spc="-1" strike="noStrike">
              <a:latin typeface="Arial"/>
            </a:endParaRPr>
          </a:p>
          <a:p>
            <a:pPr lvl="2" marL="914400" indent="-281880">
              <a:lnSpc>
                <a:spcPct val="100000"/>
              </a:lnSpc>
              <a:buClr>
                <a:srgbClr val="000000"/>
              </a:buClr>
              <a:buFont typeface="StarSymbol"/>
              <a:buChar char="-"/>
            </a:pPr>
            <a:r>
              <a:rPr b="0" lang="fr-FR" sz="1800" spc="-1" strike="noStrike">
                <a:solidFill>
                  <a:srgbClr val="000000"/>
                </a:solidFill>
                <a:latin typeface="Calibri"/>
                <a:ea typeface="DejaVu Sans"/>
              </a:rPr>
              <a:t>Créer la base de données au format csv (ou extraire les bulletins voir diapo précédente)</a:t>
            </a:r>
            <a:endParaRPr b="0" lang="fr-FR" sz="1800" spc="-1" strike="noStrike">
              <a:latin typeface="Arial"/>
            </a:endParaRPr>
          </a:p>
          <a:p>
            <a:pPr lvl="2" marL="914400" indent="-281880">
              <a:lnSpc>
                <a:spcPct val="100000"/>
              </a:lnSpc>
              <a:buClr>
                <a:srgbClr val="000000"/>
              </a:buClr>
              <a:buFont typeface="StarSymbol"/>
              <a:buChar char="-"/>
            </a:pPr>
            <a:r>
              <a:rPr b="0" lang="fr-FR" sz="1800" spc="-1" strike="noStrike">
                <a:solidFill>
                  <a:srgbClr val="000000"/>
                </a:solidFill>
                <a:latin typeface="Calibri"/>
                <a:ea typeface="DejaVu Sans"/>
              </a:rPr>
              <a:t>Anonymiser la base de données </a:t>
            </a:r>
            <a:endParaRPr b="0" lang="fr-FR" sz="1800" spc="-1" strike="noStrike">
              <a:latin typeface="Arial"/>
            </a:endParaRPr>
          </a:p>
          <a:p>
            <a:pPr lvl="2" marL="914400" indent="-281880">
              <a:lnSpc>
                <a:spcPct val="100000"/>
              </a:lnSpc>
              <a:buClr>
                <a:srgbClr val="000000"/>
              </a:buClr>
              <a:buFont typeface="StarSymbol"/>
              <a:buChar char="-"/>
            </a:pPr>
            <a:r>
              <a:rPr b="0" lang="fr-FR" sz="1800" spc="-1" strike="noStrike">
                <a:solidFill>
                  <a:srgbClr val="000000"/>
                </a:solidFill>
                <a:latin typeface="Calibri"/>
                <a:ea typeface="DejaVu Sans"/>
              </a:rPr>
              <a:t>Ouvrir le répertoire des bases de données csv </a:t>
            </a:r>
            <a:endParaRPr b="0" lang="fr-FR" sz="1800" spc="-1" strike="noStrike">
              <a:latin typeface="Arial"/>
            </a:endParaRPr>
          </a:p>
        </p:txBody>
      </p:sp>
      <p:sp>
        <p:nvSpPr>
          <p:cNvPr id="275" name="CustomShape 4"/>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84988CE6-CF20-405F-B63A-EC274B85D539}"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76" name="Image 3" descr=""/>
          <p:cNvPicPr/>
          <p:nvPr/>
        </p:nvPicPr>
        <p:blipFill>
          <a:blip r:embed="rId1"/>
          <a:srcRect l="0" t="0" r="39906" b="82680"/>
          <a:stretch/>
        </p:blipFill>
        <p:spPr>
          <a:xfrm>
            <a:off x="56880" y="1503000"/>
            <a:ext cx="9036000" cy="1625760"/>
          </a:xfrm>
          <a:prstGeom prst="rect">
            <a:avLst/>
          </a:prstGeom>
          <a:ln>
            <a:noFill/>
          </a:ln>
        </p:spPr>
      </p:pic>
      <p:sp>
        <p:nvSpPr>
          <p:cNvPr id="277" name="CustomShape 5"/>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7883640" y="6321600"/>
            <a:ext cx="895680" cy="174960"/>
          </a:xfrm>
          <a:prstGeom prst="rect">
            <a:avLst/>
          </a:prstGeom>
          <a:noFill/>
          <a:ln>
            <a:noFill/>
          </a:ln>
        </p:spPr>
        <p:style>
          <a:lnRef idx="0"/>
          <a:fillRef idx="0"/>
          <a:effectRef idx="0"/>
          <a:fontRef idx="minor"/>
        </p:style>
      </p:sp>
      <p:sp>
        <p:nvSpPr>
          <p:cNvPr id="279" name="CustomShape 2"/>
          <p:cNvSpPr/>
          <p:nvPr/>
        </p:nvSpPr>
        <p:spPr>
          <a:xfrm>
            <a:off x="0" y="188640"/>
            <a:ext cx="910332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CONFIGURER</a:t>
            </a:r>
            <a:endParaRPr b="0" lang="fr-FR" sz="2400" spc="-1" strike="noStrike">
              <a:latin typeface="Arial"/>
            </a:endParaRPr>
          </a:p>
        </p:txBody>
      </p:sp>
      <p:sp>
        <p:nvSpPr>
          <p:cNvPr id="280" name="CustomShape 3"/>
          <p:cNvSpPr/>
          <p:nvPr/>
        </p:nvSpPr>
        <p:spPr>
          <a:xfrm>
            <a:off x="325440" y="3658680"/>
            <a:ext cx="8892720" cy="1301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Configurer » permet la configuration technique des données de l’interface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Altaïr à partir de deux menus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00"/>
                </a:solidFill>
                <a:latin typeface="Calibri"/>
                <a:ea typeface="DejaVu Sans"/>
              </a:rPr>
              <a:t>Options, qui ouvre le </a:t>
            </a:r>
            <a:r>
              <a:rPr b="1" lang="fr-FR" sz="1800" spc="-1" strike="noStrike">
                <a:solidFill>
                  <a:srgbClr val="ff0000"/>
                </a:solidFill>
                <a:latin typeface="Calibri"/>
                <a:ea typeface="DejaVu Sans"/>
              </a:rPr>
              <a:t>dialogue des paramètres (ou : des options)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Configurer l’interface, qui ouvre le </a:t>
            </a:r>
            <a:r>
              <a:rPr b="1" lang="fr-FR" sz="1800" spc="-1" strike="noStrike">
                <a:solidFill>
                  <a:srgbClr val="ff0000"/>
                </a:solidFill>
                <a:latin typeface="Calibri"/>
                <a:ea typeface="DejaVu Sans"/>
              </a:rPr>
              <a:t>dialogue de configuration</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premier dialogue précise les paramètres du processus d’extraction des données.</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second dialogue configure l’interface graphique elle-même.</a:t>
            </a:r>
            <a:endParaRPr b="0" lang="fr-FR" sz="1800" spc="-1" strike="noStrike">
              <a:latin typeface="Arial"/>
            </a:endParaRPr>
          </a:p>
        </p:txBody>
      </p:sp>
      <p:sp>
        <p:nvSpPr>
          <p:cNvPr id="281" name="CustomShape 4"/>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C0DC0DF6-46A1-432E-A8EC-7F17971DBEE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82" name="Image 4" descr=""/>
          <p:cNvPicPr/>
          <p:nvPr/>
        </p:nvPicPr>
        <p:blipFill>
          <a:blip r:embed="rId1"/>
          <a:srcRect l="0" t="0" r="38397" b="86453"/>
          <a:stretch/>
        </p:blipFill>
        <p:spPr>
          <a:xfrm>
            <a:off x="795240" y="2004480"/>
            <a:ext cx="7638840" cy="1047600"/>
          </a:xfrm>
          <a:prstGeom prst="rect">
            <a:avLst/>
          </a:prstGeom>
          <a:ln>
            <a:noFill/>
          </a:ln>
        </p:spPr>
      </p:pic>
      <p:sp>
        <p:nvSpPr>
          <p:cNvPr id="283" name="CustomShape 5"/>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7883640" y="6321600"/>
            <a:ext cx="895680" cy="174960"/>
          </a:xfrm>
          <a:prstGeom prst="rect">
            <a:avLst/>
          </a:prstGeom>
          <a:noFill/>
          <a:ln>
            <a:noFill/>
          </a:ln>
        </p:spPr>
        <p:style>
          <a:lnRef idx="0"/>
          <a:fillRef idx="0"/>
          <a:effectRef idx="0"/>
          <a:fontRef idx="minor"/>
        </p:style>
      </p:sp>
      <p:sp>
        <p:nvSpPr>
          <p:cNvPr id="285" name="CustomShape 2"/>
          <p:cNvSpPr/>
          <p:nvPr/>
        </p:nvSpPr>
        <p:spPr>
          <a:xfrm>
            <a:off x="0" y="116640"/>
            <a:ext cx="914004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86" name="CustomShape 3"/>
          <p:cNvSpPr/>
          <p:nvPr/>
        </p:nvSpPr>
        <p:spPr>
          <a:xfrm>
            <a:off x="283680" y="3940560"/>
            <a:ext cx="911736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Aide » permet de bénéficier d’une aide en ligne pour l’utilisation de l’outil Altaïr.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Voir aussi la présentation déposée sur le bureau.</a:t>
            </a:r>
            <a:endParaRPr b="0" lang="fr-FR" sz="1800" spc="-1" strike="noStrike">
              <a:latin typeface="Arial"/>
            </a:endParaRPr>
          </a:p>
        </p:txBody>
      </p:sp>
      <p:sp>
        <p:nvSpPr>
          <p:cNvPr id="287" name="CustomShape 4"/>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7F3166B7-5607-4A42-BE10-CB03171F3014}"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88" name="Image 3" descr=""/>
          <p:cNvPicPr/>
          <p:nvPr/>
        </p:nvPicPr>
        <p:blipFill>
          <a:blip r:embed="rId1"/>
          <a:srcRect l="-756" t="0" r="41886" b="81020"/>
          <a:stretch/>
        </p:blipFill>
        <p:spPr>
          <a:xfrm>
            <a:off x="837000" y="1752480"/>
            <a:ext cx="7821000" cy="1574280"/>
          </a:xfrm>
          <a:prstGeom prst="rect">
            <a:avLst/>
          </a:prstGeom>
          <a:ln>
            <a:noFill/>
          </a:ln>
        </p:spPr>
      </p:pic>
      <p:sp>
        <p:nvSpPr>
          <p:cNvPr id="289" name="CustomShape 5"/>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22B0BA81-7D5E-4E91-97EF-C7A1F432039A}"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91" name="CustomShape 2"/>
          <p:cNvSpPr/>
          <p:nvPr/>
        </p:nvSpPr>
        <p:spPr>
          <a:xfrm>
            <a:off x="0" y="116640"/>
            <a:ext cx="9140040" cy="533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92" name="CustomShape 3"/>
          <p:cNvSpPr/>
          <p:nvPr/>
        </p:nvSpPr>
        <p:spPr>
          <a:xfrm>
            <a:off x="1383840" y="6408000"/>
            <a:ext cx="624708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93" name="Image 283" descr=""/>
          <p:cNvPicPr/>
          <p:nvPr/>
        </p:nvPicPr>
        <p:blipFill>
          <a:blip r:embed="rId1"/>
          <a:stretch/>
        </p:blipFill>
        <p:spPr>
          <a:xfrm>
            <a:off x="1584000" y="792000"/>
            <a:ext cx="6892920" cy="56592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120960" y="1953000"/>
            <a:ext cx="8600760" cy="377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295" name="CustomShape 2"/>
          <p:cNvSpPr/>
          <p:nvPr/>
        </p:nvSpPr>
        <p:spPr>
          <a:xfrm>
            <a:off x="1543680" y="6361920"/>
            <a:ext cx="6475680" cy="174960"/>
          </a:xfrm>
          <a:prstGeom prst="rect">
            <a:avLst/>
          </a:prstGeom>
          <a:noFill/>
          <a:ln>
            <a:noFill/>
          </a:ln>
        </p:spPr>
        <p:style>
          <a:lnRef idx="0"/>
          <a:fillRef idx="0"/>
          <a:effectRef idx="0"/>
          <a:fontRef idx="minor"/>
        </p:style>
      </p:sp>
      <p:sp>
        <p:nvSpPr>
          <p:cNvPr id="296" name="CustomShape 3"/>
          <p:cNvSpPr/>
          <p:nvPr/>
        </p:nvSpPr>
        <p:spPr>
          <a:xfrm>
            <a:off x="7883640" y="6321600"/>
            <a:ext cx="895680" cy="174960"/>
          </a:xfrm>
          <a:prstGeom prst="rect">
            <a:avLst/>
          </a:prstGeom>
          <a:noFill/>
          <a:ln>
            <a:noFill/>
          </a:ln>
        </p:spPr>
        <p:style>
          <a:lnRef idx="0"/>
          <a:fillRef idx="0"/>
          <a:effectRef idx="0"/>
          <a:fontRef idx="minor"/>
        </p:style>
      </p:sp>
      <p:sp>
        <p:nvSpPr>
          <p:cNvPr id="297" name="CustomShape 4"/>
          <p:cNvSpPr/>
          <p:nvPr/>
        </p:nvSpPr>
        <p:spPr>
          <a:xfrm>
            <a:off x="144000" y="1152000"/>
            <a:ext cx="8888760" cy="4928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Times New Roman"/>
                <a:ea typeface="ヒラギノ角ゴ Pro W3"/>
              </a:rPr>
              <a:t>	</a:t>
            </a:r>
            <a:r>
              <a:rPr b="0" lang="fr-FR" sz="2000" spc="-1" strike="noStrike">
                <a:solidFill>
                  <a:srgbClr val="0000cc"/>
                </a:solidFill>
                <a:latin typeface="Arial"/>
                <a:ea typeface="DejaVu Sans"/>
              </a:rPr>
              <a:t>1. Ouvrir le gestionnaire d’échange de données du poste dédié.</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2. Cliquer sur « CLE  USB3 ». Les données de paye ont été </a:t>
            </a: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préalablement copiées sur la clé USB.</a:t>
            </a:r>
            <a:endParaRPr b="0" lang="fr-FR" sz="2000" spc="-1" strike="noStrike">
              <a:latin typeface="Arial"/>
            </a:endParaRPr>
          </a:p>
          <a:p>
            <a:pPr>
              <a:lnSpc>
                <a:spcPct val="100000"/>
              </a:lnSpc>
            </a:pPr>
            <a:endParaRPr b="0" lang="fr-FR" sz="2000" spc="-1" strike="noStrike">
              <a:latin typeface="Arial"/>
            </a:endParaRPr>
          </a:p>
        </p:txBody>
      </p:sp>
      <p:pic>
        <p:nvPicPr>
          <p:cNvPr id="298" name="Image 239" descr=""/>
          <p:cNvPicPr/>
          <p:nvPr/>
        </p:nvPicPr>
        <p:blipFill>
          <a:blip r:embed="rId1"/>
          <a:stretch/>
        </p:blipFill>
        <p:spPr>
          <a:xfrm>
            <a:off x="1414080" y="3020760"/>
            <a:ext cx="6014520" cy="2338200"/>
          </a:xfrm>
          <a:prstGeom prst="rect">
            <a:avLst/>
          </a:prstGeom>
          <a:ln>
            <a:noFill/>
          </a:ln>
        </p:spPr>
      </p:pic>
      <p:sp>
        <p:nvSpPr>
          <p:cNvPr id="299" name="CustomShape 5"/>
          <p:cNvSpPr/>
          <p:nvPr/>
        </p:nvSpPr>
        <p:spPr>
          <a:xfrm>
            <a:off x="1547640" y="6039000"/>
            <a:ext cx="5834160" cy="48276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latin typeface="Arial"/>
                <a:ea typeface="ヒラギノ角ゴ Pro W3"/>
              </a:rPr>
              <a:t>Guide</a:t>
            </a:r>
            <a:endParaRPr b="0" lang="fr-FR" sz="1800" spc="-1" strike="noStrike">
              <a:latin typeface="Arial"/>
            </a:endParaRPr>
          </a:p>
        </p:txBody>
      </p:sp>
      <p:sp>
        <p:nvSpPr>
          <p:cNvPr id="300" name="CustomShape 6"/>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7C787D43-D224-44E1-ACB6-93870124EF4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01" name="CustomShape 7"/>
          <p:cNvSpPr/>
          <p:nvPr/>
        </p:nvSpPr>
        <p:spPr>
          <a:xfrm>
            <a:off x="107640" y="34128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02" name="CustomShape 8"/>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251640" y="1036800"/>
            <a:ext cx="5413320" cy="33242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304" name="CustomShape 2"/>
          <p:cNvSpPr/>
          <p:nvPr/>
        </p:nvSpPr>
        <p:spPr>
          <a:xfrm>
            <a:off x="7883640" y="6321600"/>
            <a:ext cx="895680" cy="174960"/>
          </a:xfrm>
          <a:prstGeom prst="rect">
            <a:avLst/>
          </a:prstGeom>
          <a:noFill/>
          <a:ln>
            <a:noFill/>
          </a:ln>
        </p:spPr>
        <p:style>
          <a:lnRef idx="0"/>
          <a:fillRef idx="0"/>
          <a:effectRef idx="0"/>
          <a:fontRef idx="minor"/>
        </p:style>
      </p:sp>
      <p:pic>
        <p:nvPicPr>
          <p:cNvPr id="305" name="Image 244" descr=""/>
          <p:cNvPicPr/>
          <p:nvPr/>
        </p:nvPicPr>
        <p:blipFill>
          <a:blip r:embed="rId1"/>
          <a:srcRect l="13096" t="13342" r="43005" b="70450"/>
          <a:stretch/>
        </p:blipFill>
        <p:spPr>
          <a:xfrm>
            <a:off x="156240" y="3816000"/>
            <a:ext cx="8913960" cy="2549520"/>
          </a:xfrm>
          <a:prstGeom prst="rect">
            <a:avLst/>
          </a:prstGeom>
          <a:ln>
            <a:noFill/>
          </a:ln>
        </p:spPr>
      </p:pic>
      <p:sp>
        <p:nvSpPr>
          <p:cNvPr id="306" name="CustomShape 3"/>
          <p:cNvSpPr/>
          <p:nvPr/>
        </p:nvSpPr>
        <p:spPr>
          <a:xfrm>
            <a:off x="186120" y="4903200"/>
            <a:ext cx="1353960" cy="1450440"/>
          </a:xfrm>
          <a:prstGeom prst="rect">
            <a:avLst/>
          </a:prstGeom>
          <a:solidFill>
            <a:srgbClr val="ddd9c7"/>
          </a:solidFill>
          <a:ln>
            <a:noFill/>
          </a:ln>
        </p:spPr>
        <p:style>
          <a:lnRef idx="0"/>
          <a:fillRef idx="0"/>
          <a:effectRef idx="0"/>
          <a:fontRef idx="minor"/>
        </p:style>
      </p:sp>
      <p:sp>
        <p:nvSpPr>
          <p:cNvPr id="307" name="CustomShape 4"/>
          <p:cNvSpPr/>
          <p:nvPr/>
        </p:nvSpPr>
        <p:spPr>
          <a:xfrm>
            <a:off x="89280" y="1242000"/>
            <a:ext cx="9033840" cy="26841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Arial"/>
                <a:ea typeface="DejaVu Sans"/>
              </a:rPr>
              <a:t>3. Cliquer sur le dossier des données de paye regroupant vos données sur la clé, </a:t>
            </a:r>
            <a:r>
              <a:rPr b="0" i="1" lang="fr-FR" sz="1800" spc="-1" strike="noStrike">
                <a:solidFill>
                  <a:srgbClr val="0000cc"/>
                </a:solidFill>
                <a:latin typeface="Arial"/>
                <a:ea typeface="DejaVu Sans"/>
              </a:rPr>
              <a:t>en maintenant la touche Ctrl enfoncée</a:t>
            </a:r>
            <a:r>
              <a:rPr b="0" lang="fr-FR" sz="1800" spc="-1" strike="noStrike">
                <a:solidFill>
                  <a:srgbClr val="0000cc"/>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4. « </a:t>
            </a:r>
            <a:r>
              <a:rPr b="1" i="1" lang="fr-FR" sz="1800" spc="-1" strike="noStrike">
                <a:solidFill>
                  <a:srgbClr val="0000cc"/>
                </a:solidFill>
                <a:latin typeface="Arial"/>
                <a:ea typeface="DejaVu Sans"/>
              </a:rPr>
              <a:t>Glisser-déposer</a:t>
            </a:r>
            <a:r>
              <a:rPr b="0" lang="fr-FR" sz="1800" spc="-1" strike="noStrike">
                <a:solidFill>
                  <a:srgbClr val="0000cc"/>
                </a:solidFill>
                <a:latin typeface="Arial"/>
                <a:ea typeface="DejaVu Sans"/>
              </a:rPr>
              <a:t> » ce dossier vers la fenêtre droite du gestionnaire</a:t>
            </a:r>
            <a:r>
              <a:rPr b="0" lang="fr-FR" sz="1800" spc="-1" strike="noStrike">
                <a:solidFill>
                  <a:srgbClr val="000000"/>
                </a:solidFill>
                <a:latin typeface="Arial"/>
                <a:ea typeface="DejaVu Sans"/>
              </a:rPr>
              <a:t> </a:t>
            </a:r>
            <a:r>
              <a:rPr b="1" i="1" lang="fr-FR" sz="1800" spc="-1" strike="noStrike">
                <a:solidFill>
                  <a:srgbClr val="0000cc"/>
                </a:solidFill>
                <a:latin typeface="Arial"/>
                <a:ea typeface="DejaVu Sans"/>
              </a:rPr>
              <a:t>avec la touche Ctrl enfoncée</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vers le répertoire des données (</a:t>
            </a:r>
            <a:r>
              <a:rPr b="1" i="1" lang="fr-FR" sz="1800" spc="-1" strike="noStrike">
                <a:solidFill>
                  <a:srgbClr val="0000cc"/>
                </a:solidFill>
                <a:latin typeface="Arial"/>
                <a:ea typeface="DejaVu Sans"/>
              </a:rPr>
              <a:t>Données</a:t>
            </a:r>
            <a:r>
              <a:rPr b="0" lang="fr-FR" sz="1800" spc="-1" strike="noStrike">
                <a:solidFill>
                  <a:srgbClr val="0000cc"/>
                </a:solidFill>
                <a:latin typeface="Arial"/>
                <a:ea typeface="DejaVu Sans"/>
              </a:rPr>
              <a:t>)</a:t>
            </a:r>
            <a:r>
              <a:rPr b="1" lang="fr-FR" sz="1800" spc="-1" strike="noStrike">
                <a:solidFill>
                  <a:srgbClr val="0000cc"/>
                </a:solidFill>
                <a:latin typeface="Arial"/>
                <a:ea typeface="DejaVu Sans"/>
              </a:rPr>
              <a:t>.</a:t>
            </a:r>
            <a:r>
              <a:rPr b="0" lang="fr-FR" sz="1800" spc="-1" strike="noStrike">
                <a:solidFill>
                  <a:srgbClr val="0000cc"/>
                </a:solidFill>
                <a:latin typeface="Arial"/>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5</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Relâcher Ctrl à la fin du déplacement. </a:t>
            </a:r>
            <a:endParaRPr b="0" lang="fr-FR" sz="1800" spc="-1" strike="noStrike">
              <a:latin typeface="Arial"/>
            </a:endParaRPr>
          </a:p>
          <a:p>
            <a:pPr algn="just">
              <a:lnSpc>
                <a:spcPct val="100000"/>
              </a:lnSpc>
            </a:pPr>
            <a:r>
              <a:rPr b="1" lang="fr-FR" sz="1600" spc="-1" strike="noStrike">
                <a:solidFill>
                  <a:srgbClr val="ff0000"/>
                </a:solidFill>
                <a:latin typeface="Arial"/>
                <a:ea typeface="DejaVu Sans"/>
              </a:rPr>
              <a:t>Cette étape n’est pas nécessaire si l’interface a été paramétrée en mode « Chargement automatique des données »</a:t>
            </a:r>
            <a:endParaRPr b="0" lang="fr-FR" sz="1600" spc="-1" strike="noStrike">
              <a:latin typeface="Arial"/>
            </a:endParaRPr>
          </a:p>
        </p:txBody>
      </p:sp>
      <p:sp>
        <p:nvSpPr>
          <p:cNvPr id="308" name="CustomShape 5"/>
          <p:cNvSpPr/>
          <p:nvPr/>
        </p:nvSpPr>
        <p:spPr>
          <a:xfrm>
            <a:off x="2448000" y="1309680"/>
            <a:ext cx="4316040" cy="342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09" name="CustomShape 6"/>
          <p:cNvSpPr/>
          <p:nvPr/>
        </p:nvSpPr>
        <p:spPr>
          <a:xfrm>
            <a:off x="611640" y="1220760"/>
            <a:ext cx="7701120" cy="1014120"/>
          </a:xfrm>
          <a:prstGeom prst="rect">
            <a:avLst/>
          </a:prstGeom>
          <a:noFill/>
          <a:ln>
            <a:noFill/>
          </a:ln>
        </p:spPr>
        <p:style>
          <a:lnRef idx="0"/>
          <a:fillRef idx="0"/>
          <a:effectRef idx="0"/>
          <a:fontRef idx="minor"/>
        </p:style>
      </p:sp>
      <p:sp>
        <p:nvSpPr>
          <p:cNvPr id="310" name="CustomShape 7"/>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50758E20-8078-4F5D-B860-FAB77651DBDD}"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11" name="CustomShape 8"/>
          <p:cNvSpPr/>
          <p:nvPr/>
        </p:nvSpPr>
        <p:spPr>
          <a:xfrm>
            <a:off x="107640" y="34128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12" name="CustomShape 9"/>
          <p:cNvSpPr/>
          <p:nvPr/>
        </p:nvSpPr>
        <p:spPr>
          <a:xfrm>
            <a:off x="2751840" y="650160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13"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251640" y="1036800"/>
            <a:ext cx="5413320" cy="33242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315" name="CustomShape 2"/>
          <p:cNvSpPr/>
          <p:nvPr/>
        </p:nvSpPr>
        <p:spPr>
          <a:xfrm>
            <a:off x="7883640" y="6321600"/>
            <a:ext cx="895680" cy="174960"/>
          </a:xfrm>
          <a:prstGeom prst="rect">
            <a:avLst/>
          </a:prstGeom>
          <a:noFill/>
          <a:ln>
            <a:noFill/>
          </a:ln>
        </p:spPr>
        <p:style>
          <a:lnRef idx="0"/>
          <a:fillRef idx="0"/>
          <a:effectRef idx="0"/>
          <a:fontRef idx="minor"/>
        </p:style>
      </p:sp>
      <p:sp>
        <p:nvSpPr>
          <p:cNvPr id="316" name="CustomShape 3"/>
          <p:cNvSpPr/>
          <p:nvPr/>
        </p:nvSpPr>
        <p:spPr>
          <a:xfrm>
            <a:off x="56880" y="141120"/>
            <a:ext cx="8888760" cy="433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
        <p:nvSpPr>
          <p:cNvPr id="317" name="CustomShape 4"/>
          <p:cNvSpPr/>
          <p:nvPr/>
        </p:nvSpPr>
        <p:spPr>
          <a:xfrm>
            <a:off x="611640" y="1870920"/>
            <a:ext cx="8277480" cy="1121760"/>
          </a:xfrm>
          <a:prstGeom prst="rect">
            <a:avLst/>
          </a:prstGeom>
          <a:noFill/>
          <a:ln>
            <a:noFill/>
          </a:ln>
        </p:spPr>
        <p:style>
          <a:lnRef idx="0"/>
          <a:fillRef idx="0"/>
          <a:effectRef idx="0"/>
          <a:fontRef idx="minor"/>
        </p:style>
      </p:sp>
      <p:sp>
        <p:nvSpPr>
          <p:cNvPr id="318" name="CustomShape 5"/>
          <p:cNvSpPr/>
          <p:nvPr/>
        </p:nvSpPr>
        <p:spPr>
          <a:xfrm>
            <a:off x="2448000" y="1309680"/>
            <a:ext cx="4316040" cy="342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19" name="CustomShape 6"/>
          <p:cNvSpPr/>
          <p:nvPr/>
        </p:nvSpPr>
        <p:spPr>
          <a:xfrm>
            <a:off x="611640" y="1220760"/>
            <a:ext cx="7885800" cy="431280"/>
          </a:xfrm>
          <a:prstGeom prst="rect">
            <a:avLst/>
          </a:prstGeom>
          <a:noFill/>
          <a:ln>
            <a:noFill/>
          </a:ln>
        </p:spPr>
        <p:style>
          <a:lnRef idx="0"/>
          <a:fillRef idx="0"/>
          <a:effectRef idx="0"/>
          <a:fontRef idx="minor"/>
        </p:style>
      </p:sp>
      <p:sp>
        <p:nvSpPr>
          <p:cNvPr id="320" name="CustomShape 7"/>
          <p:cNvSpPr/>
          <p:nvPr/>
        </p:nvSpPr>
        <p:spPr>
          <a:xfrm>
            <a:off x="0" y="1009440"/>
            <a:ext cx="5742720" cy="584820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00"/>
                </a:solidFill>
                <a:latin typeface="Arial"/>
                <a:ea typeface="DejaVu Sans"/>
              </a:rPr>
              <a:t>1-Insérer le disque optique avec les payes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2-Cliquer sur l’icône en forme de clé en bas de l’écran : choisir Disque optique. Cliquer sur l’icône flèche à droite.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3-Attendre que l’icône CD-ROM passe du rouge au vert : le CD-ROM doit être activé.</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1600" spc="-1" strike="noStrike">
                <a:solidFill>
                  <a:srgbClr val="000000"/>
                </a:solid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latin typeface="Arial"/>
                <a:ea typeface="DejaVu Sans"/>
              </a:rPr>
              <a:t>Les données de paye sont lues automatiquement en mémoire. Pas de sauvegarde copie sur le disque dur.</a:t>
            </a:r>
            <a:endParaRPr b="0" lang="fr-FR" sz="1600" spc="-1" strike="noStrike">
              <a:latin typeface="Arial"/>
            </a:endParaRPr>
          </a:p>
          <a:p>
            <a:pPr algn="just">
              <a:lnSpc>
                <a:spcPct val="100000"/>
              </a:lnSpc>
            </a:pPr>
            <a:endParaRPr b="0" lang="fr-FR" sz="1600" spc="-1" strike="noStrike">
              <a:latin typeface="Arial"/>
            </a:endParaRPr>
          </a:p>
          <a:p>
            <a:pPr>
              <a:lnSpc>
                <a:spcPct val="100000"/>
              </a:lnSpc>
            </a:pPr>
            <a:endParaRPr b="0" lang="fr-FR" sz="1600" spc="-1" strike="noStrike">
              <a:latin typeface="Arial"/>
            </a:endParaRPr>
          </a:p>
        </p:txBody>
      </p:sp>
      <p:sp>
        <p:nvSpPr>
          <p:cNvPr id="321" name="CustomShape 8"/>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867101B2-892C-4E06-B3EA-D23F9400D6E0}"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22" name="Image 4" descr=""/>
          <p:cNvPicPr/>
          <p:nvPr/>
        </p:nvPicPr>
        <p:blipFill>
          <a:blip r:embed="rId1"/>
          <a:stretch/>
        </p:blipFill>
        <p:spPr>
          <a:xfrm>
            <a:off x="5745240" y="906120"/>
            <a:ext cx="3256560" cy="2863440"/>
          </a:xfrm>
          <a:prstGeom prst="rect">
            <a:avLst/>
          </a:prstGeom>
          <a:ln>
            <a:noFill/>
          </a:ln>
        </p:spPr>
      </p:pic>
      <p:pic>
        <p:nvPicPr>
          <p:cNvPr id="323" name="Image 5" descr=""/>
          <p:cNvPicPr/>
          <p:nvPr/>
        </p:nvPicPr>
        <p:blipFill>
          <a:blip r:embed="rId2"/>
          <a:stretch/>
        </p:blipFill>
        <p:spPr>
          <a:xfrm>
            <a:off x="5745240" y="3849120"/>
            <a:ext cx="3311640" cy="2911680"/>
          </a:xfrm>
          <a:prstGeom prst="rect">
            <a:avLst/>
          </a:prstGeom>
          <a:ln>
            <a:noFill/>
          </a:ln>
        </p:spPr>
      </p:pic>
      <p:sp>
        <p:nvSpPr>
          <p:cNvPr id="324" name="CustomShape 9"/>
          <p:cNvSpPr/>
          <p:nvPr/>
        </p:nvSpPr>
        <p:spPr>
          <a:xfrm>
            <a:off x="72000" y="6462360"/>
            <a:ext cx="52542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1511640" y="114480"/>
            <a:ext cx="6259680" cy="41652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SOMMAIRE</a:t>
            </a:r>
            <a:endParaRPr b="0" lang="fr-FR" sz="2400" spc="-1" strike="noStrike">
              <a:latin typeface="Arial"/>
            </a:endParaRPr>
          </a:p>
        </p:txBody>
      </p:sp>
      <p:sp>
        <p:nvSpPr>
          <p:cNvPr id="165" name="CustomShape 2"/>
          <p:cNvSpPr/>
          <p:nvPr/>
        </p:nvSpPr>
        <p:spPr>
          <a:xfrm>
            <a:off x="324360" y="1052280"/>
            <a:ext cx="8492760" cy="4647240"/>
          </a:xfrm>
          <a:prstGeom prst="rect">
            <a:avLst/>
          </a:prstGeom>
          <a:noFill/>
          <a:ln>
            <a:noFill/>
          </a:ln>
        </p:spPr>
        <p:style>
          <a:lnRef idx="0"/>
          <a:fillRef idx="0"/>
          <a:effectRef idx="0"/>
          <a:fontRef idx="minor"/>
        </p:style>
        <p:txBody>
          <a:bodyPr lIns="0" rIns="0" tIns="0" bIns="0"/>
          <a:p>
            <a:pPr marL="720" indent="-338760">
              <a:lnSpc>
                <a:spcPct val="100000"/>
              </a:lnSpc>
            </a:pPr>
            <a:r>
              <a:rPr b="1" lang="fr-FR" sz="1800" spc="-1" strike="noStrike">
                <a:solidFill>
                  <a:srgbClr val="0000cc"/>
                </a:solidFill>
                <a:latin typeface="Times New Roman"/>
                <a:ea typeface="DejaVu Sans"/>
              </a:rPr>
              <a:t>L’ENVIRONNEMENT LINUX : NOTIONS DE BASE</a:t>
            </a:r>
            <a:endParaRPr b="0" lang="fr-FR" sz="1800" spc="-1" strike="noStrike">
              <a:latin typeface="Arial"/>
            </a:endParaRPr>
          </a:p>
          <a:p>
            <a:pPr marL="720" indent="-338760">
              <a:lnSpc>
                <a:spcPct val="100000"/>
              </a:lnSpc>
            </a:pPr>
            <a:endParaRPr b="0" lang="fr-FR" sz="1800" spc="-1" strike="noStrike">
              <a:latin typeface="Arial"/>
            </a:endParaRPr>
          </a:p>
          <a:p>
            <a:pPr marL="720" indent="-338760">
              <a:lnSpc>
                <a:spcPct val="100000"/>
              </a:lnSpc>
            </a:pPr>
            <a:r>
              <a:rPr b="1" lang="fr-FR" sz="1800" spc="-1" strike="noStrike">
                <a:solidFill>
                  <a:srgbClr val="0000cc"/>
                </a:solidFill>
                <a:latin typeface="Times New Roman"/>
                <a:ea typeface="DejaVu Sans"/>
              </a:rPr>
              <a:t>PRÉSENTATION GÉNÉRALE DE L’INTERFACE</a:t>
            </a:r>
            <a:endParaRPr b="0" lang="fr-FR" sz="1800" spc="-1" strike="noStrike">
              <a:latin typeface="Arial"/>
            </a:endParaRPr>
          </a:p>
          <a:p>
            <a:pPr marL="720" indent="-338760">
              <a:lnSpc>
                <a:spcPct val="100000"/>
              </a:lnSpc>
            </a:pPr>
            <a:endParaRPr b="0" lang="fr-FR" sz="1800" spc="-1" strike="noStrike">
              <a:latin typeface="Arial"/>
            </a:endParaRPr>
          </a:p>
          <a:p>
            <a:pPr marL="285840" indent="-281520">
              <a:lnSpc>
                <a:spcPct val="100000"/>
              </a:lnSpc>
              <a:buClr>
                <a:srgbClr val="000000"/>
              </a:buClr>
              <a:buFont typeface="Wingdings" charset="2"/>
              <a:buChar char=""/>
            </a:pPr>
            <a:r>
              <a:rPr b="1" lang="fr-FR" sz="1800" spc="-1" strike="noStrike">
                <a:solidFill>
                  <a:srgbClr val="0000cc"/>
                </a:solidFill>
                <a:latin typeface="Times New Roman"/>
                <a:ea typeface="DejaVu Sans"/>
              </a:rPr>
              <a:t>Lancer l’application</a:t>
            </a:r>
            <a:endParaRPr b="0" lang="fr-FR" sz="1800" spc="-1" strike="noStrike">
              <a:latin typeface="Arial"/>
            </a:endParaRPr>
          </a:p>
          <a:p>
            <a:pPr marL="285840" indent="-281520">
              <a:lnSpc>
                <a:spcPct val="100000"/>
              </a:lnSpc>
              <a:buClr>
                <a:srgbClr val="000000"/>
              </a:buClr>
              <a:buFont typeface="Wingdings" charset="2"/>
              <a:buChar char=""/>
            </a:pPr>
            <a:r>
              <a:rPr b="1" lang="fr-FR" sz="1800" spc="-1" strike="noStrike">
                <a:solidFill>
                  <a:srgbClr val="0000cc"/>
                </a:solidFill>
                <a:latin typeface="Times New Roman"/>
                <a:ea typeface="DejaVu Sans"/>
              </a:rPr>
              <a:t>Les fonctionnalités de base</a:t>
            </a:r>
            <a:endParaRPr b="0" lang="fr-FR" sz="1800" spc="-1" strike="noStrike">
              <a:latin typeface="Arial"/>
            </a:endParaRPr>
          </a:p>
          <a:p>
            <a:pPr marL="285840" indent="-281520">
              <a:lnSpc>
                <a:spcPct val="100000"/>
              </a:lnSpc>
              <a:buClr>
                <a:srgbClr val="000000"/>
              </a:buClr>
              <a:buFont typeface="Wingdings" charset="2"/>
              <a:buChar char=""/>
            </a:pPr>
            <a:r>
              <a:rPr b="1" lang="fr-FR" sz="1800" spc="-1" strike="noStrike">
                <a:solidFill>
                  <a:srgbClr val="0000cc"/>
                </a:solidFill>
                <a:latin typeface="Times New Roman"/>
                <a:ea typeface="DejaVu Sans"/>
              </a:rPr>
              <a:t>Copier les données de paye sur le PC dédié</a:t>
            </a:r>
            <a:endParaRPr b="0" lang="fr-FR" sz="1800" spc="-1" strike="noStrike">
              <a:latin typeface="Arial"/>
            </a:endParaRPr>
          </a:p>
          <a:p>
            <a:pPr marL="285840" indent="-281520">
              <a:lnSpc>
                <a:spcPct val="100000"/>
              </a:lnSpc>
              <a:buClr>
                <a:srgbClr val="000000"/>
              </a:buClr>
              <a:buFont typeface="Wingdings" charset="2"/>
              <a:buChar char=""/>
            </a:pPr>
            <a:r>
              <a:rPr b="1" lang="fr-FR" sz="1800" spc="-1" strike="noStrike">
                <a:solidFill>
                  <a:srgbClr val="0000cc"/>
                </a:solidFill>
                <a:latin typeface="Times New Roman"/>
                <a:ea typeface="DejaVu Sans"/>
              </a:rPr>
              <a:t>Importer les données de paye dans l’interface</a:t>
            </a:r>
            <a:endParaRPr b="0" lang="fr-FR" sz="1800" spc="-1" strike="noStrike">
              <a:latin typeface="Arial"/>
            </a:endParaRPr>
          </a:p>
          <a:p>
            <a:pPr marL="285840" indent="-281520">
              <a:lnSpc>
                <a:spcPct val="100000"/>
              </a:lnSpc>
              <a:buClr>
                <a:srgbClr val="000000"/>
              </a:buClr>
              <a:buFont typeface="Wingdings" charset="2"/>
              <a:buChar char=""/>
            </a:pPr>
            <a:r>
              <a:rPr b="1" lang="fr-FR" sz="1800" spc="-1" strike="noStrike">
                <a:solidFill>
                  <a:srgbClr val="0000cc"/>
                </a:solidFill>
                <a:latin typeface="Times New Roman"/>
                <a:ea typeface="DejaVu Sans"/>
              </a:rPr>
              <a:t>Utiliser les dialogues de paramétrage</a:t>
            </a:r>
            <a:endParaRPr b="0" lang="fr-FR" sz="1800" spc="-1" strike="noStrike">
              <a:latin typeface="Arial"/>
            </a:endParaRPr>
          </a:p>
          <a:p>
            <a:pPr>
              <a:lnSpc>
                <a:spcPct val="100000"/>
              </a:lnSpc>
            </a:pPr>
            <a:endParaRPr b="0" lang="fr-FR" sz="1800" spc="-1" strike="noStrike">
              <a:latin typeface="Arial"/>
            </a:endParaRPr>
          </a:p>
          <a:p>
            <a:pPr marL="1800">
              <a:lnSpc>
                <a:spcPct val="100000"/>
              </a:lnSpc>
            </a:pPr>
            <a:r>
              <a:rPr b="1" lang="fr-FR" sz="1800" spc="-1" strike="noStrike">
                <a:solidFill>
                  <a:srgbClr val="0000cc"/>
                </a:solidFill>
                <a:latin typeface="Times New Roman"/>
                <a:ea typeface="DejaVu Sans"/>
              </a:rPr>
              <a:t>PRODUIRE LES DONNÉES</a:t>
            </a:r>
            <a:endParaRPr b="0" lang="fr-FR" sz="1800" spc="-1" strike="noStrike">
              <a:latin typeface="Arial"/>
            </a:endParaRPr>
          </a:p>
          <a:p>
            <a:pPr marL="1800">
              <a:lnSpc>
                <a:spcPct val="100000"/>
              </a:lnSpc>
            </a:pPr>
            <a:endParaRPr b="0" lang="fr-FR" sz="1800" spc="-1" strike="noStrike">
              <a:latin typeface="Arial"/>
            </a:endParaRPr>
          </a:p>
          <a:p>
            <a:pPr marL="285840" indent="-281520">
              <a:lnSpc>
                <a:spcPct val="100000"/>
              </a:lnSpc>
              <a:buClr>
                <a:srgbClr val="000000"/>
              </a:buClr>
              <a:buFont typeface="Wingdings" charset="2"/>
              <a:buChar char=""/>
            </a:pPr>
            <a:r>
              <a:rPr b="1" lang="fr-FR" sz="1800" spc="-1" strike="noStrike">
                <a:solidFill>
                  <a:srgbClr val="0000cc"/>
                </a:solidFill>
                <a:latin typeface="Times New Roman"/>
                <a:ea typeface="DejaVu Sans"/>
              </a:rPr>
              <a:t>Produire les bases de données CSV</a:t>
            </a:r>
            <a:endParaRPr b="0" lang="fr-FR" sz="1800" spc="-1" strike="noStrike">
              <a:latin typeface="Arial"/>
            </a:endParaRPr>
          </a:p>
          <a:p>
            <a:pPr marL="285840" indent="-281520">
              <a:lnSpc>
                <a:spcPct val="100000"/>
              </a:lnSpc>
              <a:buClr>
                <a:srgbClr val="000000"/>
              </a:buClr>
              <a:buFont typeface="Wingdings" charset="2"/>
              <a:buChar char=""/>
            </a:pPr>
            <a:r>
              <a:rPr b="1" lang="fr-FR" sz="1800" spc="-1" strike="noStrike">
                <a:solidFill>
                  <a:srgbClr val="0000cc"/>
                </a:solidFill>
                <a:latin typeface="Times New Roman"/>
                <a:ea typeface="DejaVu Sans"/>
              </a:rPr>
              <a:t>Exporter/Archiver/Désarchiver les données XHL</a:t>
            </a:r>
            <a:endParaRPr b="0" lang="fr-FR" sz="1800" spc="-1" strike="noStrike">
              <a:latin typeface="Arial"/>
            </a:endParaRPr>
          </a:p>
          <a:p>
            <a:pPr marL="285840" indent="-281520">
              <a:lnSpc>
                <a:spcPct val="100000"/>
              </a:lnSpc>
              <a:buClr>
                <a:srgbClr val="000000"/>
              </a:buClr>
              <a:buFont typeface="Wingdings" charset="2"/>
              <a:buChar char=""/>
            </a:pPr>
            <a:r>
              <a:rPr b="1" lang="fr-FR" sz="1800" spc="-1" strike="noStrike">
                <a:solidFill>
                  <a:srgbClr val="0000cc"/>
                </a:solidFill>
                <a:latin typeface="Times New Roman"/>
                <a:ea typeface="DejaVu Sans"/>
              </a:rPr>
              <a:t>Contrôler la fiabilité de la paye dématérialisée</a:t>
            </a:r>
            <a:endParaRPr b="0" lang="fr-FR" sz="1800" spc="-1" strike="noStrike">
              <a:latin typeface="Arial"/>
            </a:endParaRPr>
          </a:p>
          <a:p>
            <a:pPr marL="285840" indent="-281520">
              <a:lnSpc>
                <a:spcPct val="100000"/>
              </a:lnSpc>
              <a:buClr>
                <a:srgbClr val="000000"/>
              </a:buClr>
              <a:buFont typeface="Wingdings" charset="2"/>
              <a:buChar char=""/>
            </a:pPr>
            <a:r>
              <a:rPr b="1" lang="fr-FR" sz="1800" spc="-1" strike="noStrike">
                <a:solidFill>
                  <a:srgbClr val="0000cc"/>
                </a:solidFill>
                <a:latin typeface="Times New Roman"/>
                <a:ea typeface="DejaVu Sans"/>
              </a:rPr>
              <a:t>Générer le rapport d’automatisation de tests réglementaires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166" name="CustomShape 3"/>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C9594A5F-5904-4F35-9EE5-82AD55542632}"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67" name="CustomShape 4"/>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CB05E3B9-B7F6-4EB4-A8AF-BD47163AF06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26" name="CustomShape 2"/>
          <p:cNvSpPr/>
          <p:nvPr/>
        </p:nvSpPr>
        <p:spPr>
          <a:xfrm>
            <a:off x="288000" y="714600"/>
            <a:ext cx="8553960" cy="939240"/>
          </a:xfrm>
          <a:prstGeom prst="rect">
            <a:avLst/>
          </a:prstGeom>
          <a:noFill/>
          <a:ln>
            <a:noFill/>
          </a:ln>
        </p:spPr>
        <p:style>
          <a:lnRef idx="0"/>
          <a:fillRef idx="0"/>
          <a:effectRef idx="0"/>
          <a:fontRef idx="minor"/>
        </p:style>
        <p:txBody>
          <a:bodyPr lIns="90000" rIns="90000" tIns="45000" bIns="45000"/>
          <a:p>
            <a:pPr marL="216000" indent="-21420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latin typeface="Arial"/>
            </a:endParaRPr>
          </a:p>
        </p:txBody>
      </p:sp>
      <p:pic>
        <p:nvPicPr>
          <p:cNvPr id="327" name="Image 318" descr=""/>
          <p:cNvPicPr/>
          <p:nvPr/>
        </p:nvPicPr>
        <p:blipFill>
          <a:blip r:embed="rId2"/>
          <a:srcRect l="0" t="22264" r="37182" b="19574"/>
          <a:stretch/>
        </p:blipFill>
        <p:spPr>
          <a:xfrm>
            <a:off x="16200" y="1800000"/>
            <a:ext cx="9053640" cy="1653480"/>
          </a:xfrm>
          <a:prstGeom prst="rect">
            <a:avLst/>
          </a:prstGeom>
          <a:ln>
            <a:solidFill>
              <a:srgbClr val="3465a4"/>
            </a:solidFill>
          </a:ln>
        </p:spPr>
      </p:pic>
      <p:sp>
        <p:nvSpPr>
          <p:cNvPr id="328" name="CustomShape 3"/>
          <p:cNvSpPr/>
          <p:nvPr/>
        </p:nvSpPr>
        <p:spPr>
          <a:xfrm>
            <a:off x="360000" y="3824280"/>
            <a:ext cx="8565840" cy="50004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marL="216000" indent="-214200" algn="just">
              <a:lnSpc>
                <a:spcPct val="100000"/>
              </a:lnSpc>
              <a:buClr>
                <a:srgbClr val="000000"/>
              </a:buClr>
              <a:buSzPct val="45000"/>
              <a:buFont typeface="Wingdings" charset="2"/>
              <a:buChar char=""/>
            </a:pPr>
            <a:r>
              <a:rPr b="0" lang="fr-FR" sz="1400" spc="-1" strike="noStrike">
                <a:solidFill>
                  <a:srgbClr val="000000"/>
                </a:solidFill>
                <a:latin typeface="Calibri"/>
                <a:ea typeface="DejaVu Sans"/>
              </a:rPr>
              <a:t>Si le chargement automatique n’est pas activé, glisser-déposer le disque optique depuis le gestionnaire de fichiers vers l’onglet central.</a:t>
            </a:r>
            <a:endParaRPr b="0" lang="fr-FR" sz="1400" spc="-1" strike="noStrike">
              <a:latin typeface="Arial"/>
            </a:endParaRPr>
          </a:p>
        </p:txBody>
      </p:sp>
      <p:sp>
        <p:nvSpPr>
          <p:cNvPr id="329" name="CustomShape 4"/>
          <p:cNvSpPr/>
          <p:nvPr/>
        </p:nvSpPr>
        <p:spPr>
          <a:xfrm>
            <a:off x="576000" y="3591720"/>
            <a:ext cx="8421840" cy="29412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Calibri"/>
                <a:ea typeface="DejaVu Sans"/>
              </a:rPr>
              <a:t>Il est possible d’interrompre le chargement en cas d’erreur : cliquer sur l’icône </a:t>
            </a:r>
            <a:endParaRPr b="0" lang="fr-FR" sz="1400" spc="-1" strike="noStrike">
              <a:latin typeface="Arial"/>
            </a:endParaRPr>
          </a:p>
        </p:txBody>
      </p:sp>
      <p:pic>
        <p:nvPicPr>
          <p:cNvPr id="330" name="Image 321" descr=""/>
          <p:cNvPicPr/>
          <p:nvPr/>
        </p:nvPicPr>
        <p:blipFill>
          <a:blip r:embed="rId3"/>
          <a:stretch/>
        </p:blipFill>
        <p:spPr>
          <a:xfrm>
            <a:off x="7709400" y="3551400"/>
            <a:ext cx="280440" cy="270720"/>
          </a:xfrm>
          <a:prstGeom prst="rect">
            <a:avLst/>
          </a:prstGeom>
          <a:ln>
            <a:solidFill>
              <a:srgbClr val="3465a4"/>
            </a:solidFill>
          </a:ln>
        </p:spPr>
      </p:pic>
      <p:pic>
        <p:nvPicPr>
          <p:cNvPr id="331" name="Image 322" descr=""/>
          <p:cNvPicPr/>
          <p:nvPr/>
        </p:nvPicPr>
        <p:blipFill>
          <a:blip r:embed="rId4"/>
          <a:srcRect l="0" t="85721" r="74189" b="0"/>
          <a:stretch/>
        </p:blipFill>
        <p:spPr>
          <a:xfrm>
            <a:off x="6640560" y="4457880"/>
            <a:ext cx="2357280" cy="723960"/>
          </a:xfrm>
          <a:prstGeom prst="rect">
            <a:avLst/>
          </a:prstGeom>
          <a:ln>
            <a:solidFill>
              <a:srgbClr val="3465a4"/>
            </a:solidFill>
          </a:ln>
        </p:spPr>
      </p:pic>
      <p:sp>
        <p:nvSpPr>
          <p:cNvPr id="332" name="CustomShape 5"/>
          <p:cNvSpPr/>
          <p:nvPr/>
        </p:nvSpPr>
        <p:spPr>
          <a:xfrm>
            <a:off x="576000" y="4598280"/>
            <a:ext cx="5901840" cy="17355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Calibri"/>
                <a:ea typeface="DejaVu Sans"/>
              </a:rPr>
              <a:t>Cliquer sur l’icône clé du Tableau de bord en bas de l’écran, à côté du « Menu démarrer K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Calibri"/>
                <a:ea typeface="DejaVu Sans"/>
              </a:rPr>
              <a:t>Puis sélectionner le disque optique en cliquant sur « Ouvrir dans le gestionnaire de fichiers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p:txBody>
      </p:sp>
      <p:pic>
        <p:nvPicPr>
          <p:cNvPr id="333" name="Image 324" descr=""/>
          <p:cNvPicPr/>
          <p:nvPr/>
        </p:nvPicPr>
        <p:blipFill>
          <a:blip r:embed="rId5"/>
          <a:srcRect l="0" t="67336" r="81275" b="18512"/>
          <a:stretch/>
        </p:blipFill>
        <p:spPr>
          <a:xfrm>
            <a:off x="7288560" y="5256360"/>
            <a:ext cx="1709280" cy="717480"/>
          </a:xfrm>
          <a:prstGeom prst="rect">
            <a:avLst/>
          </a:prstGeom>
          <a:ln>
            <a:solidFill>
              <a:srgbClr val="3465a4"/>
            </a:solidFill>
          </a:ln>
        </p:spPr>
      </p:pic>
      <p:sp>
        <p:nvSpPr>
          <p:cNvPr id="334" name="CustomShape 6"/>
          <p:cNvSpPr/>
          <p:nvPr/>
        </p:nvSpPr>
        <p:spPr>
          <a:xfrm>
            <a:off x="1656000" y="6463440"/>
            <a:ext cx="523044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35" name="CustomShape 7"/>
          <p:cNvSpPr/>
          <p:nvPr/>
        </p:nvSpPr>
        <p:spPr>
          <a:xfrm>
            <a:off x="56880" y="141120"/>
            <a:ext cx="8888760" cy="433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Image 327" descr=""/>
          <p:cNvPicPr/>
          <p:nvPr/>
        </p:nvPicPr>
        <p:blipFill>
          <a:blip r:embed="rId1"/>
          <a:srcRect l="469" t="1793" r="41120" b="56890"/>
          <a:stretch/>
        </p:blipFill>
        <p:spPr>
          <a:xfrm>
            <a:off x="72000" y="1440360"/>
            <a:ext cx="8959680" cy="3525840"/>
          </a:xfrm>
          <a:prstGeom prst="rect">
            <a:avLst/>
          </a:prstGeom>
          <a:ln>
            <a:solidFill>
              <a:srgbClr val="3465a4"/>
            </a:solidFill>
          </a:ln>
        </p:spPr>
      </p:pic>
      <p:sp>
        <p:nvSpPr>
          <p:cNvPr id="337" name="CustomShape 1"/>
          <p:cNvSpPr/>
          <p:nvPr/>
        </p:nvSpPr>
        <p:spPr>
          <a:xfrm>
            <a:off x="432000" y="554760"/>
            <a:ext cx="8421840" cy="811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latin typeface="Arial"/>
            </a:endParaRPr>
          </a:p>
        </p:txBody>
      </p:sp>
      <p:sp>
        <p:nvSpPr>
          <p:cNvPr id="338" name="CustomShape 2"/>
          <p:cNvSpPr/>
          <p:nvPr/>
        </p:nvSpPr>
        <p:spPr>
          <a:xfrm>
            <a:off x="4572000" y="4968000"/>
            <a:ext cx="3021840" cy="29412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Calibri"/>
                <a:ea typeface="DejaVu Sans"/>
              </a:rPr>
              <a:t>Noter le chemin</a:t>
            </a:r>
            <a:r>
              <a:rPr b="0" lang="fr-FR" sz="1300" spc="-1" strike="noStrike">
                <a:solidFill>
                  <a:srgbClr val="6666ff"/>
                </a:solidFill>
                <a:latin typeface="Calibri"/>
                <a:ea typeface="DejaVu Sans"/>
              </a:rPr>
              <a:t> /mnt/cdrom</a:t>
            </a:r>
            <a:endParaRPr b="0" lang="fr-FR" sz="1300" spc="-1" strike="noStrike">
              <a:latin typeface="Arial"/>
            </a:endParaRPr>
          </a:p>
        </p:txBody>
      </p:sp>
      <p:sp>
        <p:nvSpPr>
          <p:cNvPr id="339"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40" name="Image 331" descr=""/>
          <p:cNvPicPr/>
          <p:nvPr/>
        </p:nvPicPr>
        <p:blipFill>
          <a:blip r:embed="rId2"/>
          <a:srcRect l="18493" t="39991" r="53279" b="50571"/>
          <a:stretch/>
        </p:blipFill>
        <p:spPr>
          <a:xfrm>
            <a:off x="4356000" y="5580000"/>
            <a:ext cx="4173840" cy="717480"/>
          </a:xfrm>
          <a:prstGeom prst="rect">
            <a:avLst/>
          </a:prstGeom>
          <a:ln>
            <a:solidFill>
              <a:srgbClr val="3465a4"/>
            </a:solidFill>
          </a:ln>
        </p:spPr>
      </p:pic>
      <p:sp>
        <p:nvSpPr>
          <p:cNvPr id="341" name="CustomShape 4"/>
          <p:cNvSpPr/>
          <p:nvPr/>
        </p:nvSpPr>
        <p:spPr>
          <a:xfrm>
            <a:off x="144000" y="5515560"/>
            <a:ext cx="4677840" cy="5302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500" spc="-1" strike="noStrike">
                <a:solidFill>
                  <a:srgbClr val="000000"/>
                </a:solidFill>
                <a:latin typeface="Calibri"/>
                <a:ea typeface="DejaVu Sans"/>
              </a:rPr>
              <a:t>Lorsque le dossier est lâché, l’importation commence automatiquement.</a:t>
            </a:r>
            <a:endParaRPr b="0" lang="fr-FR" sz="1500" spc="-1" strike="noStrike">
              <a:latin typeface="Arial"/>
            </a:endParaRPr>
          </a:p>
        </p:txBody>
      </p:sp>
      <p:sp>
        <p:nvSpPr>
          <p:cNvPr id="342" name="CustomShape 5"/>
          <p:cNvSpPr/>
          <p:nvPr/>
        </p:nvSpPr>
        <p:spPr>
          <a:xfrm>
            <a:off x="720000" y="6499440"/>
            <a:ext cx="616644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43" name="CustomShape 6"/>
          <p:cNvSpPr/>
          <p:nvPr/>
        </p:nvSpPr>
        <p:spPr>
          <a:xfrm>
            <a:off x="56880" y="69120"/>
            <a:ext cx="8888760" cy="433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Image 2" descr=""/>
          <p:cNvPicPr/>
          <p:nvPr/>
        </p:nvPicPr>
        <p:blipFill>
          <a:blip r:embed="rId1"/>
          <a:srcRect l="0" t="1630" r="48114" b="61643"/>
          <a:stretch/>
        </p:blipFill>
        <p:spPr>
          <a:xfrm>
            <a:off x="0" y="995040"/>
            <a:ext cx="6277680" cy="2772000"/>
          </a:xfrm>
          <a:prstGeom prst="rect">
            <a:avLst/>
          </a:prstGeom>
          <a:ln>
            <a:noFill/>
          </a:ln>
        </p:spPr>
      </p:pic>
      <p:sp>
        <p:nvSpPr>
          <p:cNvPr id="345" name="CustomShape 1"/>
          <p:cNvSpPr/>
          <p:nvPr/>
        </p:nvSpPr>
        <p:spPr>
          <a:xfrm>
            <a:off x="120960" y="1953000"/>
            <a:ext cx="8600760" cy="377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346" name="CustomShape 2"/>
          <p:cNvSpPr/>
          <p:nvPr/>
        </p:nvSpPr>
        <p:spPr>
          <a:xfrm>
            <a:off x="1332000" y="6321600"/>
            <a:ext cx="6475680" cy="174960"/>
          </a:xfrm>
          <a:prstGeom prst="rect">
            <a:avLst/>
          </a:prstGeom>
          <a:noFill/>
          <a:ln>
            <a:noFill/>
          </a:ln>
        </p:spPr>
        <p:style>
          <a:lnRef idx="0"/>
          <a:fillRef idx="0"/>
          <a:effectRef idx="0"/>
          <a:fontRef idx="minor"/>
        </p:style>
      </p:sp>
      <p:sp>
        <p:nvSpPr>
          <p:cNvPr id="347" name="CustomShape 3"/>
          <p:cNvSpPr/>
          <p:nvPr/>
        </p:nvSpPr>
        <p:spPr>
          <a:xfrm>
            <a:off x="7883640" y="6321600"/>
            <a:ext cx="895680" cy="174960"/>
          </a:xfrm>
          <a:prstGeom prst="rect">
            <a:avLst/>
          </a:prstGeom>
          <a:noFill/>
          <a:ln>
            <a:noFill/>
          </a:ln>
        </p:spPr>
        <p:style>
          <a:lnRef idx="0"/>
          <a:fillRef idx="0"/>
          <a:effectRef idx="0"/>
          <a:fontRef idx="minor"/>
        </p:style>
      </p:sp>
      <p:sp>
        <p:nvSpPr>
          <p:cNvPr id="348" name="CustomShape 4"/>
          <p:cNvSpPr/>
          <p:nvPr/>
        </p:nvSpPr>
        <p:spPr>
          <a:xfrm>
            <a:off x="180720" y="18216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IMPORTER les données DE paYe à analyser</a:t>
            </a:r>
            <a:endParaRPr b="0" lang="fr-FR" sz="2400" spc="-1" strike="noStrike">
              <a:latin typeface="Arial"/>
            </a:endParaRPr>
          </a:p>
          <a:p>
            <a:pPr algn="ctr">
              <a:lnSpc>
                <a:spcPct val="100000"/>
              </a:lnSpc>
            </a:pPr>
            <a:endParaRPr b="0" lang="fr-FR" sz="2400" spc="-1" strike="noStrike">
              <a:latin typeface="Arial"/>
            </a:endParaRPr>
          </a:p>
        </p:txBody>
      </p:sp>
      <p:sp>
        <p:nvSpPr>
          <p:cNvPr id="349" name="CustomShape 5"/>
          <p:cNvSpPr/>
          <p:nvPr/>
        </p:nvSpPr>
        <p:spPr>
          <a:xfrm>
            <a:off x="6220800" y="1888920"/>
            <a:ext cx="2228400" cy="342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1. Sélectionner le dossier des payes. </a:t>
            </a:r>
            <a:endParaRPr b="0" lang="fr-FR" sz="1800" spc="-1" strike="noStrike">
              <a:latin typeface="Arial"/>
            </a:endParaRPr>
          </a:p>
        </p:txBody>
      </p:sp>
      <p:sp>
        <p:nvSpPr>
          <p:cNvPr id="350" name="CustomShape 6"/>
          <p:cNvSpPr/>
          <p:nvPr/>
        </p:nvSpPr>
        <p:spPr>
          <a:xfrm>
            <a:off x="4185720" y="2925000"/>
            <a:ext cx="4536000" cy="428040"/>
          </a:xfrm>
          <a:prstGeom prst="rect">
            <a:avLst/>
          </a:prstGeom>
          <a:noFill/>
          <a:ln>
            <a:noFill/>
          </a:ln>
        </p:spPr>
        <p:style>
          <a:lnRef idx="0"/>
          <a:fillRef idx="0"/>
          <a:effectRef idx="0"/>
          <a:fontRef idx="minor"/>
        </p:style>
      </p:sp>
      <p:sp>
        <p:nvSpPr>
          <p:cNvPr id="351" name="CustomShape 7"/>
          <p:cNvSpPr/>
          <p:nvPr/>
        </p:nvSpPr>
        <p:spPr>
          <a:xfrm flipH="1" rot="21585000">
            <a:off x="1866600" y="3329640"/>
            <a:ext cx="1004760" cy="428760"/>
          </a:xfrm>
          <a:prstGeom prst="ellipse">
            <a:avLst/>
          </a:prstGeom>
          <a:noFill/>
          <a:ln>
            <a:solidFill>
              <a:srgbClr val="cc0000"/>
            </a:solidFill>
          </a:ln>
        </p:spPr>
        <p:style>
          <a:lnRef idx="0"/>
          <a:fillRef idx="0"/>
          <a:effectRef idx="0"/>
          <a:fontRef idx="minor"/>
        </p:style>
      </p:sp>
      <p:sp>
        <p:nvSpPr>
          <p:cNvPr id="352" name="CustomShape 8"/>
          <p:cNvSpPr/>
          <p:nvPr/>
        </p:nvSpPr>
        <p:spPr>
          <a:xfrm flipH="1">
            <a:off x="2877120" y="3107160"/>
            <a:ext cx="1607040" cy="3996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3" name="CustomShape 9"/>
          <p:cNvSpPr/>
          <p:nvPr/>
        </p:nvSpPr>
        <p:spPr>
          <a:xfrm>
            <a:off x="4547880" y="2541240"/>
            <a:ext cx="1670400" cy="855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2. Cliquer sur l’icône d’importation pour importer les fichiers et extraire les données</a:t>
            </a:r>
            <a:endParaRPr b="0" lang="fr-FR" sz="1800" spc="-1" strike="noStrike">
              <a:latin typeface="Arial"/>
            </a:endParaRPr>
          </a:p>
        </p:txBody>
      </p:sp>
      <p:sp>
        <p:nvSpPr>
          <p:cNvPr id="354" name="CustomShape 10"/>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D4364DCA-D014-4CAA-8029-AFD42C45B924}"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55" name="CustomShape 11"/>
          <p:cNvSpPr/>
          <p:nvPr/>
        </p:nvSpPr>
        <p:spPr>
          <a:xfrm>
            <a:off x="609120" y="4936320"/>
            <a:ext cx="8048880" cy="91116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latin typeface="Arial"/>
            </a:endParaRPr>
          </a:p>
        </p:txBody>
      </p:sp>
      <p:sp>
        <p:nvSpPr>
          <p:cNvPr id="356" name="CustomShape 12"/>
          <p:cNvSpPr/>
          <p:nvPr/>
        </p:nvSpPr>
        <p:spPr>
          <a:xfrm flipH="1" flipV="1">
            <a:off x="2179440" y="1883880"/>
            <a:ext cx="3930120" cy="2379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7" name="CustomShape 13"/>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221040" y="1772640"/>
            <a:ext cx="8473320" cy="341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359" name="CustomShape 2"/>
          <p:cNvSpPr/>
          <p:nvPr/>
        </p:nvSpPr>
        <p:spPr>
          <a:xfrm>
            <a:off x="7883640" y="6321600"/>
            <a:ext cx="895680" cy="174960"/>
          </a:xfrm>
          <a:prstGeom prst="rect">
            <a:avLst/>
          </a:prstGeom>
          <a:noFill/>
          <a:ln>
            <a:noFill/>
          </a:ln>
        </p:spPr>
        <p:style>
          <a:lnRef idx="0"/>
          <a:fillRef idx="0"/>
          <a:effectRef idx="0"/>
          <a:fontRef idx="minor"/>
        </p:style>
      </p:sp>
      <p:sp>
        <p:nvSpPr>
          <p:cNvPr id="360" name="CustomShape 3"/>
          <p:cNvSpPr/>
          <p:nvPr/>
        </p:nvSpPr>
        <p:spPr>
          <a:xfrm>
            <a:off x="199080" y="29664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ONGLETS D’IMPORTATION</a:t>
            </a:r>
            <a:endParaRPr b="0" lang="fr-FR" sz="2400" spc="-1" strike="noStrike">
              <a:latin typeface="Arial"/>
            </a:endParaRPr>
          </a:p>
          <a:p>
            <a:pPr algn="ctr">
              <a:lnSpc>
                <a:spcPct val="100000"/>
              </a:lnSpc>
            </a:pPr>
            <a:endParaRPr b="0" lang="fr-FR" sz="2400" spc="-1" strike="noStrike">
              <a:latin typeface="Arial"/>
            </a:endParaRPr>
          </a:p>
        </p:txBody>
      </p:sp>
      <p:sp>
        <p:nvSpPr>
          <p:cNvPr id="361" name="CustomShape 4"/>
          <p:cNvSpPr/>
          <p:nvPr/>
        </p:nvSpPr>
        <p:spPr>
          <a:xfrm>
            <a:off x="302040" y="944280"/>
            <a:ext cx="8785800" cy="3488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Arial"/>
                <a:ea typeface="DejaVu Sans"/>
              </a:rPr>
              <a:t>Résultat de l’importation des données XHL</a:t>
            </a:r>
            <a:endParaRPr b="0" lang="fr-FR" sz="2000" spc="-1" strike="noStrike">
              <a:latin typeface="Arial"/>
            </a:endParaRPr>
          </a:p>
        </p:txBody>
      </p:sp>
      <p:sp>
        <p:nvSpPr>
          <p:cNvPr id="362" name="CustomShape 5"/>
          <p:cNvSpPr/>
          <p:nvPr/>
        </p:nvSpPr>
        <p:spPr>
          <a:xfrm>
            <a:off x="221040" y="5256000"/>
            <a:ext cx="8866800" cy="5742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L’importation des données est réalisée par année pour le budget principal et les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budgets annexes.</a:t>
            </a:r>
            <a:endParaRPr b="0" lang="fr-FR" sz="1800" spc="-1" strike="noStrike">
              <a:latin typeface="Arial"/>
            </a:endParaRPr>
          </a:p>
        </p:txBody>
      </p:sp>
      <p:sp>
        <p:nvSpPr>
          <p:cNvPr id="363" name="CustomShape 6"/>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B0ACD6A7-FDF3-4F0F-883A-D14DC1874ED0}"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64" name="Image 1" descr=""/>
          <p:cNvPicPr/>
          <p:nvPr/>
        </p:nvPicPr>
        <p:blipFill>
          <a:blip r:embed="rId1"/>
          <a:srcRect l="0" t="0" r="49905" b="61932"/>
          <a:stretch/>
        </p:blipFill>
        <p:spPr>
          <a:xfrm>
            <a:off x="398880" y="1792440"/>
            <a:ext cx="7806960" cy="3533760"/>
          </a:xfrm>
          <a:prstGeom prst="rect">
            <a:avLst/>
          </a:prstGeom>
          <a:ln>
            <a:noFill/>
          </a:ln>
        </p:spPr>
      </p:pic>
      <p:sp>
        <p:nvSpPr>
          <p:cNvPr id="365" name="CustomShape 7"/>
          <p:cNvSpPr/>
          <p:nvPr/>
        </p:nvSpPr>
        <p:spPr>
          <a:xfrm>
            <a:off x="720000" y="6463440"/>
            <a:ext cx="616644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24DDDB78-4C8F-4880-B7A5-7F7628C8F52E}"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67" name="Image 3" descr=""/>
          <p:cNvPicPr/>
          <p:nvPr/>
        </p:nvPicPr>
        <p:blipFill>
          <a:blip r:embed="rId1"/>
          <a:srcRect l="22293" t="10413" r="51168" b="61176"/>
          <a:stretch/>
        </p:blipFill>
        <p:spPr>
          <a:xfrm>
            <a:off x="5638320" y="1148400"/>
            <a:ext cx="3449520" cy="2073960"/>
          </a:xfrm>
          <a:prstGeom prst="rect">
            <a:avLst/>
          </a:prstGeom>
          <a:ln>
            <a:noFill/>
          </a:ln>
        </p:spPr>
      </p:pic>
      <p:sp>
        <p:nvSpPr>
          <p:cNvPr id="368" name="CustomShape 2"/>
          <p:cNvSpPr/>
          <p:nvPr/>
        </p:nvSpPr>
        <p:spPr>
          <a:xfrm>
            <a:off x="199080" y="29664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69" name="CustomShape 3"/>
          <p:cNvSpPr/>
          <p:nvPr/>
        </p:nvSpPr>
        <p:spPr>
          <a:xfrm>
            <a:off x="199080" y="1447920"/>
            <a:ext cx="5436720" cy="2008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Calibri"/>
                <a:ea typeface="DejaVu Sans"/>
              </a:rPr>
              <a:t>Les données de paye au format XHL/XML  peuvent être affichées dans leur format natif.</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Sélectionner le fichier à afficher dans l’onglet central, puis clic droit et clic sur  l’option </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Afficher le code XML</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370" name="CustomShape 4"/>
          <p:cNvSpPr/>
          <p:nvPr/>
        </p:nvSpPr>
        <p:spPr>
          <a:xfrm>
            <a:off x="199080" y="3216960"/>
            <a:ext cx="8888760" cy="365364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Un éditeur de texte s’ouvre alors avec les données.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aller à une ligne donnée du fichier, utiliser le raccourci clavier Ctrl + G et rentrer le numéro de ligne dans le dialogue.</a:t>
            </a:r>
            <a:endParaRPr b="0" lang="fr-FR" sz="1800" spc="-1" strike="noStrike">
              <a:latin typeface="Arial"/>
            </a:endParaRPr>
          </a:p>
          <a:p>
            <a:pPr>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Voir le site Xemelios de la DGFIP pour l’interprétation des balises, ou utiliser le menu</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 </a:t>
            </a:r>
            <a:r>
              <a:rPr b="1" lang="fr-FR" sz="1800" spc="-1" strike="noStrike">
                <a:solidFill>
                  <a:srgbClr val="000000"/>
                </a:solidFill>
                <a:latin typeface="Calibri"/>
                <a:ea typeface="DejaVu Sans"/>
              </a:rPr>
              <a:t>Aide </a:t>
            </a:r>
            <a:r>
              <a:rPr b="0" lang="fr-FR" sz="1800" spc="-1" strike="noStrike">
                <a:solidFill>
                  <a:srgbClr val="000000"/>
                </a:solidFill>
                <a:latin typeface="Calibri"/>
                <a:ea typeface="DejaVu Sans"/>
              </a:rPr>
              <a:t>&gt; Aide de l’interface graphique Altaïr et suivre le lien dans la rubrique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 Le Schéma XML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71" name="CustomShape 5"/>
          <p:cNvSpPr/>
          <p:nvPr/>
        </p:nvSpPr>
        <p:spPr>
          <a:xfrm>
            <a:off x="1224000" y="6463440"/>
            <a:ext cx="566244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029040" y="6356520"/>
            <a:ext cx="3083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373"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268AB3E1-DD22-48EF-95B0-78457E006F71}"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74" name="Image 4" descr=""/>
          <p:cNvPicPr/>
          <p:nvPr/>
        </p:nvPicPr>
        <p:blipFill>
          <a:blip r:embed="rId1"/>
          <a:srcRect l="18117" t="9665" r="31448" b="4606"/>
          <a:stretch/>
        </p:blipFill>
        <p:spPr>
          <a:xfrm>
            <a:off x="197640" y="748440"/>
            <a:ext cx="6142680" cy="5970600"/>
          </a:xfrm>
          <a:prstGeom prst="rect">
            <a:avLst/>
          </a:prstGeom>
          <a:ln>
            <a:noFill/>
          </a:ln>
        </p:spPr>
      </p:pic>
      <p:sp>
        <p:nvSpPr>
          <p:cNvPr id="375" name="CustomShape 3"/>
          <p:cNvSpPr/>
          <p:nvPr/>
        </p:nvSpPr>
        <p:spPr>
          <a:xfrm>
            <a:off x="6571080" y="1052640"/>
            <a:ext cx="1941840" cy="362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En-tête XML</a:t>
            </a:r>
            <a:endParaRPr b="0" lang="fr-FR" sz="1800" spc="-1" strike="noStrike">
              <a:latin typeface="Arial"/>
            </a:endParaRPr>
          </a:p>
        </p:txBody>
      </p:sp>
      <p:sp>
        <p:nvSpPr>
          <p:cNvPr id="376" name="CustomShape 4"/>
          <p:cNvSpPr/>
          <p:nvPr/>
        </p:nvSpPr>
        <p:spPr>
          <a:xfrm>
            <a:off x="6571080" y="1992960"/>
            <a:ext cx="1941840" cy="362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Année, Mois</a:t>
            </a:r>
            <a:endParaRPr b="0" lang="fr-FR" sz="1800" spc="-1" strike="noStrike">
              <a:latin typeface="Arial"/>
            </a:endParaRPr>
          </a:p>
        </p:txBody>
      </p:sp>
      <p:sp>
        <p:nvSpPr>
          <p:cNvPr id="377" name="CustomShape 5"/>
          <p:cNvSpPr/>
          <p:nvPr/>
        </p:nvSpPr>
        <p:spPr>
          <a:xfrm>
            <a:off x="6571080" y="2742120"/>
            <a:ext cx="1941840" cy="911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Budget, Employeur,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Siret</a:t>
            </a:r>
            <a:endParaRPr b="0" lang="fr-FR" sz="1800" spc="-1" strike="noStrike">
              <a:latin typeface="Arial"/>
            </a:endParaRPr>
          </a:p>
        </p:txBody>
      </p:sp>
      <p:sp>
        <p:nvSpPr>
          <p:cNvPr id="378" name="CustomShape 6"/>
          <p:cNvSpPr/>
          <p:nvPr/>
        </p:nvSpPr>
        <p:spPr>
          <a:xfrm>
            <a:off x="6571080" y="5020200"/>
            <a:ext cx="1941840" cy="910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Début des payes</a:t>
            </a:r>
            <a:endParaRPr b="0" lang="fr-FR" sz="1800" spc="-1" strike="noStrike">
              <a:latin typeface="Arial"/>
            </a:endParaRPr>
          </a:p>
          <a:p>
            <a:pPr>
              <a:lnSpc>
                <a:spcPct val="100000"/>
              </a:lnSpc>
            </a:pPr>
            <a:endParaRPr b="0" lang="fr-FR" sz="1800" spc="-1" strike="noStrike">
              <a:latin typeface="Arial"/>
            </a:endParaRPr>
          </a:p>
        </p:txBody>
      </p:sp>
      <p:sp>
        <p:nvSpPr>
          <p:cNvPr id="379" name="CustomShape 7"/>
          <p:cNvSpPr/>
          <p:nvPr/>
        </p:nvSpPr>
        <p:spPr>
          <a:xfrm flipH="1" flipV="1">
            <a:off x="2067840" y="5239080"/>
            <a:ext cx="4424760" cy="828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0" name="CustomShape 8"/>
          <p:cNvSpPr/>
          <p:nvPr/>
        </p:nvSpPr>
        <p:spPr>
          <a:xfrm flipH="1" flipV="1">
            <a:off x="1859760" y="3025440"/>
            <a:ext cx="4705560" cy="1800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1" name="CustomShape 9"/>
          <p:cNvSpPr/>
          <p:nvPr/>
        </p:nvSpPr>
        <p:spPr>
          <a:xfrm flipH="1">
            <a:off x="2294640" y="2177640"/>
            <a:ext cx="427176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2" name="CustomShape 10"/>
          <p:cNvSpPr/>
          <p:nvPr/>
        </p:nvSpPr>
        <p:spPr>
          <a:xfrm>
            <a:off x="759240" y="2011680"/>
            <a:ext cx="655560" cy="40140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3" name="CustomShape 11"/>
          <p:cNvSpPr/>
          <p:nvPr/>
        </p:nvSpPr>
        <p:spPr>
          <a:xfrm>
            <a:off x="797400" y="2953440"/>
            <a:ext cx="1007640" cy="23040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4" name="CustomShape 12"/>
          <p:cNvSpPr/>
          <p:nvPr/>
        </p:nvSpPr>
        <p:spPr>
          <a:xfrm>
            <a:off x="797400" y="5094360"/>
            <a:ext cx="1230840" cy="31356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5" name="CustomShape 13"/>
          <p:cNvSpPr/>
          <p:nvPr/>
        </p:nvSpPr>
        <p:spPr>
          <a:xfrm>
            <a:off x="197640" y="32400"/>
            <a:ext cx="8888760" cy="496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86" name="CustomShape 14"/>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4B738329-1A4B-4F0B-87A4-F13CCE90FFDC}"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88" name="CustomShape 2"/>
          <p:cNvSpPr/>
          <p:nvPr/>
        </p:nvSpPr>
        <p:spPr>
          <a:xfrm>
            <a:off x="197640" y="32400"/>
            <a:ext cx="8888760" cy="496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389" name="Image 4" descr=""/>
          <p:cNvPicPr/>
          <p:nvPr/>
        </p:nvPicPr>
        <p:blipFill>
          <a:blip r:embed="rId1"/>
          <a:srcRect l="23211" t="13440" r="46627" b="10758"/>
          <a:stretch/>
        </p:blipFill>
        <p:spPr>
          <a:xfrm>
            <a:off x="1086840" y="754920"/>
            <a:ext cx="3920040" cy="5541840"/>
          </a:xfrm>
          <a:prstGeom prst="rect">
            <a:avLst/>
          </a:prstGeom>
          <a:ln>
            <a:noFill/>
          </a:ln>
        </p:spPr>
      </p:pic>
      <p:sp>
        <p:nvSpPr>
          <p:cNvPr id="390" name="CustomShape 3"/>
          <p:cNvSpPr/>
          <p:nvPr/>
        </p:nvSpPr>
        <p:spPr>
          <a:xfrm>
            <a:off x="990720" y="2026800"/>
            <a:ext cx="4119840" cy="43200"/>
          </a:xfrm>
          <a:prstGeom prst="rect">
            <a:avLst/>
          </a:prstGeom>
          <a:ln>
            <a:noFill/>
          </a:ln>
        </p:spPr>
        <p:style>
          <a:lnRef idx="2">
            <a:schemeClr val="accent6"/>
          </a:lnRef>
          <a:fillRef idx="1">
            <a:schemeClr val="lt1"/>
          </a:fillRef>
          <a:effectRef idx="0">
            <a:schemeClr val="accent6"/>
          </a:effectRef>
          <a:fontRef idx="minor"/>
        </p:style>
      </p:sp>
      <p:sp>
        <p:nvSpPr>
          <p:cNvPr id="391" name="CustomShape 4"/>
          <p:cNvSpPr/>
          <p:nvPr/>
        </p:nvSpPr>
        <p:spPr>
          <a:xfrm>
            <a:off x="1158120" y="2507040"/>
            <a:ext cx="4119840" cy="43200"/>
          </a:xfrm>
          <a:prstGeom prst="rect">
            <a:avLst/>
          </a:prstGeom>
          <a:ln>
            <a:noFill/>
          </a:ln>
        </p:spPr>
        <p:style>
          <a:lnRef idx="2">
            <a:schemeClr val="accent6"/>
          </a:lnRef>
          <a:fillRef idx="1">
            <a:schemeClr val="lt1"/>
          </a:fillRef>
          <a:effectRef idx="0">
            <a:schemeClr val="accent6"/>
          </a:effectRef>
          <a:fontRef idx="minor"/>
        </p:style>
      </p:sp>
      <p:sp>
        <p:nvSpPr>
          <p:cNvPr id="392" name="CustomShape 5"/>
          <p:cNvSpPr/>
          <p:nvPr/>
        </p:nvSpPr>
        <p:spPr>
          <a:xfrm>
            <a:off x="967680" y="3322080"/>
            <a:ext cx="4119840" cy="43200"/>
          </a:xfrm>
          <a:prstGeom prst="rect">
            <a:avLst/>
          </a:prstGeom>
          <a:ln>
            <a:noFill/>
          </a:ln>
        </p:spPr>
        <p:style>
          <a:lnRef idx="2">
            <a:schemeClr val="accent6"/>
          </a:lnRef>
          <a:fillRef idx="1">
            <a:schemeClr val="lt1"/>
          </a:fillRef>
          <a:effectRef idx="0">
            <a:schemeClr val="accent6"/>
          </a:effectRef>
          <a:fontRef idx="minor"/>
        </p:style>
      </p:sp>
      <p:sp>
        <p:nvSpPr>
          <p:cNvPr id="393" name="CustomShape 6"/>
          <p:cNvSpPr/>
          <p:nvPr/>
        </p:nvSpPr>
        <p:spPr>
          <a:xfrm>
            <a:off x="967680" y="2507040"/>
            <a:ext cx="4119840" cy="43200"/>
          </a:xfrm>
          <a:prstGeom prst="rect">
            <a:avLst/>
          </a:prstGeom>
          <a:ln>
            <a:noFill/>
          </a:ln>
        </p:spPr>
        <p:style>
          <a:lnRef idx="2">
            <a:schemeClr val="accent6"/>
          </a:lnRef>
          <a:fillRef idx="1">
            <a:schemeClr val="lt1"/>
          </a:fillRef>
          <a:effectRef idx="0">
            <a:schemeClr val="accent6"/>
          </a:effectRef>
          <a:fontRef idx="minor"/>
        </p:style>
      </p:sp>
      <p:sp>
        <p:nvSpPr>
          <p:cNvPr id="394" name="CustomShape 7"/>
          <p:cNvSpPr/>
          <p:nvPr/>
        </p:nvSpPr>
        <p:spPr>
          <a:xfrm>
            <a:off x="990720" y="3652560"/>
            <a:ext cx="4119840" cy="43200"/>
          </a:xfrm>
          <a:prstGeom prst="rect">
            <a:avLst/>
          </a:prstGeom>
          <a:ln>
            <a:noFill/>
          </a:ln>
        </p:spPr>
        <p:style>
          <a:lnRef idx="2">
            <a:schemeClr val="accent6"/>
          </a:lnRef>
          <a:fillRef idx="1">
            <a:schemeClr val="lt1"/>
          </a:fillRef>
          <a:effectRef idx="0">
            <a:schemeClr val="accent6"/>
          </a:effectRef>
          <a:fontRef idx="minor"/>
        </p:style>
      </p:sp>
      <p:sp>
        <p:nvSpPr>
          <p:cNvPr id="395" name="CustomShape 8"/>
          <p:cNvSpPr/>
          <p:nvPr/>
        </p:nvSpPr>
        <p:spPr>
          <a:xfrm>
            <a:off x="1325880" y="3528000"/>
            <a:ext cx="1064160" cy="127080"/>
          </a:xfrm>
          <a:prstGeom prst="rect">
            <a:avLst/>
          </a:prstGeom>
          <a:ln>
            <a:noFill/>
          </a:ln>
        </p:spPr>
        <p:style>
          <a:lnRef idx="2">
            <a:schemeClr val="accent6"/>
          </a:lnRef>
          <a:fillRef idx="1">
            <a:schemeClr val="lt1"/>
          </a:fillRef>
          <a:effectRef idx="0">
            <a:schemeClr val="accent6"/>
          </a:effectRef>
          <a:fontRef idx="minor"/>
        </p:style>
      </p:sp>
      <p:sp>
        <p:nvSpPr>
          <p:cNvPr id="396" name="CustomShape 9"/>
          <p:cNvSpPr/>
          <p:nvPr/>
        </p:nvSpPr>
        <p:spPr>
          <a:xfrm>
            <a:off x="5509440" y="726840"/>
            <a:ext cx="2489400" cy="574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du bulletin de paye</a:t>
            </a:r>
            <a:endParaRPr b="0" lang="fr-FR" sz="1600" spc="-1" strike="noStrike">
              <a:latin typeface="Arial"/>
            </a:endParaRPr>
          </a:p>
        </p:txBody>
      </p:sp>
      <p:sp>
        <p:nvSpPr>
          <p:cNvPr id="397" name="CustomShape 10"/>
          <p:cNvSpPr/>
          <p:nvPr/>
        </p:nvSpPr>
        <p:spPr>
          <a:xfrm>
            <a:off x="5475600" y="1249560"/>
            <a:ext cx="2664360" cy="1061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Caractéristiques de l’agent : nom, prénom, matricule, statut, grade, échelon, indice…</a:t>
            </a:r>
            <a:endParaRPr b="0" lang="fr-FR" sz="1600" spc="-1" strike="noStrike">
              <a:latin typeface="Arial"/>
            </a:endParaRPr>
          </a:p>
        </p:txBody>
      </p:sp>
      <p:sp>
        <p:nvSpPr>
          <p:cNvPr id="398" name="CustomShape 11"/>
          <p:cNvSpPr/>
          <p:nvPr/>
        </p:nvSpPr>
        <p:spPr>
          <a:xfrm>
            <a:off x="6027480" y="3762000"/>
            <a:ext cx="1883520" cy="574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Service, NBI, quotité</a:t>
            </a:r>
            <a:endParaRPr b="0" lang="fr-FR" sz="1600" spc="-1" strike="noStrike">
              <a:latin typeface="Arial"/>
            </a:endParaRPr>
          </a:p>
        </p:txBody>
      </p:sp>
      <p:sp>
        <p:nvSpPr>
          <p:cNvPr id="399" name="CustomShape 12"/>
          <p:cNvSpPr/>
          <p:nvPr/>
        </p:nvSpPr>
        <p:spPr>
          <a:xfrm>
            <a:off x="6164640" y="4329360"/>
            <a:ext cx="1795680" cy="13050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des lignes de paye : Traitement, Indemnités, Cotisations…</a:t>
            </a:r>
            <a:endParaRPr b="0" lang="fr-FR" sz="1600" spc="-1" strike="noStrike">
              <a:latin typeface="Arial"/>
            </a:endParaRPr>
          </a:p>
        </p:txBody>
      </p:sp>
      <p:sp>
        <p:nvSpPr>
          <p:cNvPr id="400" name="CustomShape 13"/>
          <p:cNvSpPr/>
          <p:nvPr/>
        </p:nvSpPr>
        <p:spPr>
          <a:xfrm flipH="1">
            <a:off x="3888000" y="1788120"/>
            <a:ext cx="158220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1" name="CustomShape 14"/>
          <p:cNvSpPr/>
          <p:nvPr/>
        </p:nvSpPr>
        <p:spPr>
          <a:xfrm flipH="1">
            <a:off x="4681080" y="3931560"/>
            <a:ext cx="132552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2" name="CustomShape 15"/>
          <p:cNvSpPr/>
          <p:nvPr/>
        </p:nvSpPr>
        <p:spPr>
          <a:xfrm flipH="1">
            <a:off x="2540160" y="4915080"/>
            <a:ext cx="3569400" cy="684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3" name="CustomShape 16"/>
          <p:cNvSpPr/>
          <p:nvPr/>
        </p:nvSpPr>
        <p:spPr>
          <a:xfrm>
            <a:off x="1325880" y="4748040"/>
            <a:ext cx="1214640" cy="2404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4" name="CustomShape 17"/>
          <p:cNvSpPr/>
          <p:nvPr/>
        </p:nvSpPr>
        <p:spPr>
          <a:xfrm>
            <a:off x="1158120" y="3602520"/>
            <a:ext cx="1382400" cy="6242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18"/>
          <p:cNvSpPr/>
          <p:nvPr/>
        </p:nvSpPr>
        <p:spPr>
          <a:xfrm>
            <a:off x="1240200" y="927000"/>
            <a:ext cx="852840" cy="1580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6" name="CustomShape 19"/>
          <p:cNvSpPr/>
          <p:nvPr/>
        </p:nvSpPr>
        <p:spPr>
          <a:xfrm>
            <a:off x="990720" y="647640"/>
            <a:ext cx="2035800" cy="2772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7" name="CustomShape 20"/>
          <p:cNvSpPr/>
          <p:nvPr/>
        </p:nvSpPr>
        <p:spPr>
          <a:xfrm flipH="1">
            <a:off x="3039480" y="896040"/>
            <a:ext cx="240948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8" name="CustomShape 21"/>
          <p:cNvSpPr/>
          <p:nvPr/>
        </p:nvSpPr>
        <p:spPr>
          <a:xfrm>
            <a:off x="3940200" y="5363280"/>
            <a:ext cx="1410840" cy="574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Libellé et Montant</a:t>
            </a:r>
            <a:endParaRPr b="0" lang="fr-FR" sz="1600" spc="-1" strike="noStrike">
              <a:latin typeface="Arial"/>
            </a:endParaRPr>
          </a:p>
        </p:txBody>
      </p:sp>
      <p:sp>
        <p:nvSpPr>
          <p:cNvPr id="409" name="CustomShape 22"/>
          <p:cNvSpPr/>
          <p:nvPr/>
        </p:nvSpPr>
        <p:spPr>
          <a:xfrm flipH="1" flipV="1">
            <a:off x="3521520" y="5283360"/>
            <a:ext cx="363960" cy="29268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0" name="CustomShape 23"/>
          <p:cNvSpPr/>
          <p:nvPr/>
        </p:nvSpPr>
        <p:spPr>
          <a:xfrm flipH="1">
            <a:off x="2816640" y="5652720"/>
            <a:ext cx="1068840" cy="17388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1" name="CustomShape 24"/>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13"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AC10F589-BB9A-42CD-88BD-F2F511CF822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14" name="CustomShape 3"/>
          <p:cNvSpPr/>
          <p:nvPr/>
        </p:nvSpPr>
        <p:spPr>
          <a:xfrm>
            <a:off x="197640" y="32400"/>
            <a:ext cx="8888760" cy="496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415" name="Image 6" descr=""/>
          <p:cNvPicPr/>
          <p:nvPr/>
        </p:nvPicPr>
        <p:blipFill>
          <a:blip r:embed="rId1"/>
          <a:srcRect l="25834" t="15364" r="51311" b="23947"/>
          <a:stretch/>
        </p:blipFill>
        <p:spPr>
          <a:xfrm>
            <a:off x="600480" y="895320"/>
            <a:ext cx="3797640" cy="5673240"/>
          </a:xfrm>
          <a:prstGeom prst="rect">
            <a:avLst/>
          </a:prstGeom>
          <a:ln>
            <a:noFill/>
          </a:ln>
        </p:spPr>
      </p:pic>
      <p:sp>
        <p:nvSpPr>
          <p:cNvPr id="416" name="CustomShape 4"/>
          <p:cNvSpPr/>
          <p:nvPr/>
        </p:nvSpPr>
        <p:spPr>
          <a:xfrm>
            <a:off x="2445480" y="2462760"/>
            <a:ext cx="2635920" cy="574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Dernière ligne de cotisation</a:t>
            </a:r>
            <a:endParaRPr b="0" lang="fr-FR" sz="1600" spc="-1" strike="noStrike">
              <a:latin typeface="Arial"/>
            </a:endParaRPr>
          </a:p>
        </p:txBody>
      </p:sp>
      <p:sp>
        <p:nvSpPr>
          <p:cNvPr id="417" name="CustomShape 5"/>
          <p:cNvSpPr/>
          <p:nvPr/>
        </p:nvSpPr>
        <p:spPr>
          <a:xfrm>
            <a:off x="4806360" y="2678400"/>
            <a:ext cx="2635920" cy="331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des lignes de paye</a:t>
            </a:r>
            <a:endParaRPr b="0" lang="fr-FR" sz="1600" spc="-1" strike="noStrike">
              <a:latin typeface="Arial"/>
            </a:endParaRPr>
          </a:p>
        </p:txBody>
      </p:sp>
      <p:sp>
        <p:nvSpPr>
          <p:cNvPr id="418" name="CustomShape 6"/>
          <p:cNvSpPr/>
          <p:nvPr/>
        </p:nvSpPr>
        <p:spPr>
          <a:xfrm>
            <a:off x="4730400" y="4124160"/>
            <a:ext cx="2712240" cy="8492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Nombre d’heures, Brut et Net, Cumuls annuels</a:t>
            </a:r>
            <a:endParaRPr b="0" lang="fr-FR" sz="1600" spc="-1" strike="noStrike">
              <a:latin typeface="Arial"/>
            </a:endParaRPr>
          </a:p>
          <a:p>
            <a:pPr>
              <a:lnSpc>
                <a:spcPct val="100000"/>
              </a:lnSpc>
            </a:pPr>
            <a:endParaRPr b="0" lang="fr-FR" sz="1600" spc="-1" strike="noStrike">
              <a:latin typeface="Arial"/>
            </a:endParaRPr>
          </a:p>
        </p:txBody>
      </p:sp>
      <p:sp>
        <p:nvSpPr>
          <p:cNvPr id="419" name="CustomShape 7"/>
          <p:cNvSpPr/>
          <p:nvPr/>
        </p:nvSpPr>
        <p:spPr>
          <a:xfrm>
            <a:off x="4276800" y="5769000"/>
            <a:ext cx="2855160" cy="574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du bulletin de paye</a:t>
            </a:r>
            <a:endParaRPr b="0" lang="fr-FR" sz="1600" spc="-1" strike="noStrike">
              <a:latin typeface="Arial"/>
            </a:endParaRPr>
          </a:p>
          <a:p>
            <a:pPr>
              <a:lnSpc>
                <a:spcPct val="100000"/>
              </a:lnSpc>
            </a:pPr>
            <a:r>
              <a:rPr b="0" lang="fr-FR" sz="1600" spc="-1" strike="noStrike">
                <a:solidFill>
                  <a:srgbClr val="000000"/>
                </a:solidFill>
                <a:latin typeface="Calibri"/>
                <a:ea typeface="DejaVu Sans"/>
              </a:rPr>
              <a:t>Bulletin de paye suivant</a:t>
            </a:r>
            <a:endParaRPr b="0" lang="fr-FR" sz="1600" spc="-1" strike="noStrike">
              <a:latin typeface="Arial"/>
            </a:endParaRPr>
          </a:p>
        </p:txBody>
      </p:sp>
      <p:sp>
        <p:nvSpPr>
          <p:cNvPr id="420" name="CustomShape 8"/>
          <p:cNvSpPr/>
          <p:nvPr/>
        </p:nvSpPr>
        <p:spPr>
          <a:xfrm flipH="1">
            <a:off x="2826000" y="6356520"/>
            <a:ext cx="144540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1" name="CustomShape 9"/>
          <p:cNvSpPr/>
          <p:nvPr/>
        </p:nvSpPr>
        <p:spPr>
          <a:xfrm flipH="1">
            <a:off x="2436120" y="2891520"/>
            <a:ext cx="2226240" cy="1008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2" name="CustomShape 10"/>
          <p:cNvSpPr/>
          <p:nvPr/>
        </p:nvSpPr>
        <p:spPr>
          <a:xfrm>
            <a:off x="705240" y="2801160"/>
            <a:ext cx="1597680" cy="2534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3" name="CustomShape 11"/>
          <p:cNvSpPr/>
          <p:nvPr/>
        </p:nvSpPr>
        <p:spPr>
          <a:xfrm>
            <a:off x="492840" y="6027120"/>
            <a:ext cx="2220480" cy="5821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576360" y="1449360"/>
            <a:ext cx="7987320" cy="71496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425" name="Image 263" descr=""/>
          <p:cNvPicPr/>
          <p:nvPr/>
        </p:nvPicPr>
        <p:blipFill>
          <a:blip r:embed="rId1"/>
          <a:srcRect l="34251" t="5156" r="21603" b="41437"/>
          <a:stretch/>
        </p:blipFill>
        <p:spPr>
          <a:xfrm>
            <a:off x="2144880" y="1080000"/>
            <a:ext cx="4977720" cy="3021840"/>
          </a:xfrm>
          <a:prstGeom prst="rect">
            <a:avLst/>
          </a:prstGeom>
          <a:ln>
            <a:noFill/>
          </a:ln>
        </p:spPr>
      </p:pic>
      <p:sp>
        <p:nvSpPr>
          <p:cNvPr id="426" name="CustomShape 2"/>
          <p:cNvSpPr/>
          <p:nvPr/>
        </p:nvSpPr>
        <p:spPr>
          <a:xfrm>
            <a:off x="189360" y="29772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INCLURE OU EXCLURE CERTAINS BUDGETS OU FICHIERS</a:t>
            </a:r>
            <a:endParaRPr b="0" lang="fr-FR" sz="2400" spc="-1" strike="noStrike">
              <a:latin typeface="Arial"/>
            </a:endParaRPr>
          </a:p>
          <a:p>
            <a:pPr algn="ctr">
              <a:lnSpc>
                <a:spcPct val="100000"/>
              </a:lnSpc>
            </a:pPr>
            <a:endParaRPr b="0" lang="fr-FR" sz="2400" spc="-1" strike="noStrike">
              <a:latin typeface="Arial"/>
            </a:endParaRPr>
          </a:p>
        </p:txBody>
      </p:sp>
      <p:sp>
        <p:nvSpPr>
          <p:cNvPr id="427" name="CustomShape 3"/>
          <p:cNvSpPr/>
          <p:nvPr/>
        </p:nvSpPr>
        <p:spPr>
          <a:xfrm>
            <a:off x="87480" y="5495040"/>
            <a:ext cx="8689320" cy="5983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28" name="CustomShape 4"/>
          <p:cNvSpPr/>
          <p:nvPr/>
        </p:nvSpPr>
        <p:spPr>
          <a:xfrm>
            <a:off x="1332000" y="6321600"/>
            <a:ext cx="6475680" cy="174960"/>
          </a:xfrm>
          <a:prstGeom prst="rect">
            <a:avLst/>
          </a:prstGeom>
          <a:noFill/>
          <a:ln>
            <a:noFill/>
          </a:ln>
        </p:spPr>
        <p:style>
          <a:lnRef idx="0"/>
          <a:fillRef idx="0"/>
          <a:effectRef idx="0"/>
          <a:fontRef idx="minor"/>
        </p:style>
      </p:sp>
      <p:sp>
        <p:nvSpPr>
          <p:cNvPr id="429" name="CustomShape 5"/>
          <p:cNvSpPr/>
          <p:nvPr/>
        </p:nvSpPr>
        <p:spPr>
          <a:xfrm>
            <a:off x="576000" y="5117400"/>
            <a:ext cx="8115840" cy="8553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30" name="CustomShape 6"/>
          <p:cNvSpPr/>
          <p:nvPr/>
        </p:nvSpPr>
        <p:spPr>
          <a:xfrm>
            <a:off x="1152000" y="6356520"/>
            <a:ext cx="60462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1" name="CustomShape 7"/>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4FAE0EBA-5AC9-4B96-94BA-87DA7984EBF2}"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32" name="CustomShape 8"/>
          <p:cNvSpPr/>
          <p:nvPr/>
        </p:nvSpPr>
        <p:spPr>
          <a:xfrm>
            <a:off x="139320" y="4234680"/>
            <a:ext cx="8570880" cy="1396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Les</a:t>
            </a:r>
            <a:r>
              <a:rPr b="0" lang="fr-FR" sz="1800" spc="-1" strike="noStrike">
                <a:solidFill>
                  <a:srgbClr val="6600cc"/>
                </a:solidFill>
                <a:latin typeface="Arial"/>
                <a:ea typeface="DejaVu Sans"/>
              </a:rPr>
              <a:t> </a:t>
            </a:r>
            <a:r>
              <a:rPr b="0" lang="fr-FR" sz="1800" spc="-1" strike="noStrike">
                <a:solidFill>
                  <a:srgbClr val="000000"/>
                </a:solidFill>
                <a:latin typeface="Arial"/>
                <a:ea typeface="DejaVu Sans"/>
              </a:rPr>
              <a:t>budgets importés sont identifiés par nomenclature comptable M14-M4-etc. </a:t>
            </a:r>
            <a:endParaRPr b="0" lang="fr-FR" sz="1800" spc="-1" strike="noStrike">
              <a:latin typeface="Arial"/>
            </a:endParaRPr>
          </a:p>
          <a:p>
            <a:pPr>
              <a:lnSpc>
                <a:spcPct val="100000"/>
              </a:lnSpc>
            </a:pPr>
            <a:r>
              <a:rPr b="0" lang="fr-FR" sz="1800" spc="-1" strike="noStrike">
                <a:solidFill>
                  <a:srgbClr val="000000"/>
                </a:solidFill>
                <a:latin typeface="Arial"/>
                <a:ea typeface="DejaVu Sans"/>
              </a:rPr>
              <a:t>Exclure le budget principal ou le (s) budget(s) annexe(s) : </a:t>
            </a:r>
            <a:r>
              <a:rPr b="0" lang="fr-FR" sz="1800" spc="-1" strike="noStrike">
                <a:solidFill>
                  <a:srgbClr val="0070c0"/>
                </a:solidFill>
                <a:latin typeface="Arial"/>
                <a:ea typeface="DejaVu Sans"/>
              </a:rPr>
              <a:t>Clic droit sur le budget et sélectionner « Exclure ».</a:t>
            </a:r>
            <a:r>
              <a:rPr b="1"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On peut réinclure par la suite (clic droit puis Inclure). </a:t>
            </a:r>
            <a:endParaRPr b="0" lang="fr-FR" sz="1800" spc="-1" strike="noStrike">
              <a:latin typeface="Arial"/>
            </a:endParaRPr>
          </a:p>
          <a:p>
            <a:pPr>
              <a:lnSpc>
                <a:spcPct val="100000"/>
              </a:lnSpc>
            </a:pPr>
            <a:r>
              <a:rPr b="0" lang="fr-FR" sz="1800" spc="-1" strike="noStrike">
                <a:solidFill>
                  <a:srgbClr val="0070c0"/>
                </a:solidFill>
                <a:latin typeface="Calibri"/>
                <a:ea typeface="DejaVu Sans"/>
              </a:rPr>
              <a:t>Même manipulation pour les fichiers.</a:t>
            </a:r>
            <a:endParaRPr b="0" lang="fr-FR"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1554480" y="6356520"/>
            <a:ext cx="55350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4"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CE8FE587-01E6-4A66-A387-B6E915970E2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35" name="Image 3" descr=""/>
          <p:cNvPicPr/>
          <p:nvPr/>
        </p:nvPicPr>
        <p:blipFill>
          <a:blip r:embed="rId1"/>
          <a:srcRect l="70754" t="-256" r="-95" b="32091"/>
          <a:stretch/>
        </p:blipFill>
        <p:spPr>
          <a:xfrm>
            <a:off x="5832360" y="1242360"/>
            <a:ext cx="2680200" cy="3888000"/>
          </a:xfrm>
          <a:prstGeom prst="rect">
            <a:avLst/>
          </a:prstGeom>
          <a:ln>
            <a:noFill/>
          </a:ln>
        </p:spPr>
      </p:pic>
      <p:sp>
        <p:nvSpPr>
          <p:cNvPr id="436" name="CustomShape 3"/>
          <p:cNvSpPr/>
          <p:nvPr/>
        </p:nvSpPr>
        <p:spPr>
          <a:xfrm flipV="1">
            <a:off x="4322880" y="3027600"/>
            <a:ext cx="2766600" cy="6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7" name="CustomShape 4"/>
          <p:cNvSpPr/>
          <p:nvPr/>
        </p:nvSpPr>
        <p:spPr>
          <a:xfrm>
            <a:off x="458280" y="2818080"/>
            <a:ext cx="3948480" cy="636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Tirer ici pour l’agrandir vers la gauche</a:t>
            </a:r>
            <a:endParaRPr b="0" lang="fr-FR" sz="1800" spc="-1" strike="noStrike">
              <a:latin typeface="Arial"/>
            </a:endParaRPr>
          </a:p>
        </p:txBody>
      </p:sp>
      <p:sp>
        <p:nvSpPr>
          <p:cNvPr id="438" name="CustomShape 5"/>
          <p:cNvSpPr/>
          <p:nvPr/>
        </p:nvSpPr>
        <p:spPr>
          <a:xfrm flipV="1">
            <a:off x="4840560" y="1736280"/>
            <a:ext cx="350568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9" name="CustomShape 6"/>
          <p:cNvSpPr/>
          <p:nvPr/>
        </p:nvSpPr>
        <p:spPr>
          <a:xfrm>
            <a:off x="1170000" y="1554840"/>
            <a:ext cx="3948480" cy="636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Cliquer ici pour le détacher de l’interface</a:t>
            </a:r>
            <a:endParaRPr b="0" lang="fr-FR" sz="1800" spc="-1" strike="noStrike">
              <a:latin typeface="Arial"/>
            </a:endParaRPr>
          </a:p>
        </p:txBody>
      </p:sp>
      <p:sp>
        <p:nvSpPr>
          <p:cNvPr id="440" name="CustomShape 7"/>
          <p:cNvSpPr/>
          <p:nvPr/>
        </p:nvSpPr>
        <p:spPr>
          <a:xfrm>
            <a:off x="126360" y="28800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1" name="CustomShape 8"/>
          <p:cNvSpPr/>
          <p:nvPr/>
        </p:nvSpPr>
        <p:spPr>
          <a:xfrm flipV="1">
            <a:off x="6458040" y="4391280"/>
            <a:ext cx="1415520" cy="618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2" name="CustomShape 9"/>
          <p:cNvSpPr/>
          <p:nvPr/>
        </p:nvSpPr>
        <p:spPr>
          <a:xfrm>
            <a:off x="2863800" y="5417280"/>
            <a:ext cx="3248640" cy="362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Barre de navigation</a:t>
            </a:r>
            <a:endParaRPr b="0" lang="fr-FR"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235080" y="1160640"/>
            <a:ext cx="8400960" cy="4748040"/>
          </a:xfrm>
          <a:prstGeom prst="rect">
            <a:avLst/>
          </a:prstGeom>
          <a:noFill/>
          <a:ln>
            <a:noFill/>
          </a:ln>
        </p:spPr>
        <p:style>
          <a:lnRef idx="0"/>
          <a:fillRef idx="0"/>
          <a:effectRef idx="0"/>
          <a:fontRef idx="minor"/>
        </p:style>
      </p:sp>
      <p:sp>
        <p:nvSpPr>
          <p:cNvPr id="169" name="CustomShape 2"/>
          <p:cNvSpPr/>
          <p:nvPr/>
        </p:nvSpPr>
        <p:spPr>
          <a:xfrm>
            <a:off x="7883640" y="6321600"/>
            <a:ext cx="895680" cy="174960"/>
          </a:xfrm>
          <a:prstGeom prst="rect">
            <a:avLst/>
          </a:prstGeom>
          <a:noFill/>
          <a:ln>
            <a:noFill/>
          </a:ln>
        </p:spPr>
        <p:style>
          <a:lnRef idx="0"/>
          <a:fillRef idx="0"/>
          <a:effectRef idx="0"/>
          <a:fontRef idx="minor"/>
        </p:style>
      </p:sp>
      <p:sp>
        <p:nvSpPr>
          <p:cNvPr id="170" name="CustomShape 3"/>
          <p:cNvSpPr/>
          <p:nvPr/>
        </p:nvSpPr>
        <p:spPr>
          <a:xfrm>
            <a:off x="168840" y="33660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SYSTÈME D’exploitation LINUX</a:t>
            </a:r>
            <a:endParaRPr b="0" lang="fr-FR" sz="2400" spc="-1" strike="noStrike">
              <a:latin typeface="Arial"/>
            </a:endParaRPr>
          </a:p>
        </p:txBody>
      </p:sp>
      <p:sp>
        <p:nvSpPr>
          <p:cNvPr id="171" name="CustomShape 4"/>
          <p:cNvSpPr/>
          <p:nvPr/>
        </p:nvSpPr>
        <p:spPr>
          <a:xfrm>
            <a:off x="299880" y="1481400"/>
            <a:ext cx="8757720" cy="4203000"/>
          </a:xfrm>
          <a:prstGeom prst="rect">
            <a:avLst/>
          </a:prstGeom>
          <a:noFill/>
          <a:ln>
            <a:noFill/>
          </a:ln>
        </p:spPr>
        <p:style>
          <a:lnRef idx="0"/>
          <a:fillRef idx="0"/>
          <a:effectRef idx="0"/>
          <a:fontRef idx="minor"/>
        </p:style>
        <p:txBody>
          <a:bodyPr lIns="90000" rIns="90000" tIns="45000" bIns="45000"/>
          <a:p>
            <a:pPr marL="285840" indent="-28332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Notions de base de l’environnement LINUX : menu « K », analogue du menu « Démarrer » de Windows. Pas de connexion au réseau.</a:t>
            </a:r>
            <a:endParaRPr b="0" lang="fr-FR" sz="1800" spc="-1" strike="noStrike">
              <a:latin typeface="Arial"/>
            </a:endParaRPr>
          </a:p>
          <a:p>
            <a:pPr>
              <a:lnSpc>
                <a:spcPct val="100000"/>
              </a:lnSpc>
            </a:pPr>
            <a:endParaRPr b="0" lang="fr-FR" sz="1800" spc="-1" strike="noStrike">
              <a:latin typeface="Arial"/>
            </a:endParaRPr>
          </a:p>
          <a:p>
            <a:pPr marL="285840" indent="-283320">
              <a:lnSpc>
                <a:spcPct val="100000"/>
              </a:lnSpc>
              <a:buClr>
                <a:srgbClr val="0000cc"/>
              </a:buClr>
              <a:buFont typeface="Wingdings" charset="2"/>
              <a:buChar char=""/>
            </a:pPr>
            <a:r>
              <a:rPr b="1" lang="fr-FR" sz="1800" spc="-1" strike="noStrike">
                <a:solidFill>
                  <a:srgbClr val="0000cc"/>
                </a:solidFill>
                <a:latin typeface="Arial"/>
                <a:ea typeface="DejaVu Sans"/>
              </a:rPr>
              <a:t>La sélection des éléments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 Un simple clic suffit pour une sélection</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fichier : 1 seul clic</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plusieurs fichiers : 1 seul clic + touche ctrl</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groupe de fichiers contigus : 1 seul clic + touche Shift</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tous les éléments : Ctrl + A.</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2" name="CustomShape 5"/>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C50EBDDA-2150-4A17-8ACA-33692C6054CC}"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73" name="CustomShape 6"/>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504000" y="6356520"/>
            <a:ext cx="61182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44"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14E0BEF5-D4A7-4984-9149-2C75763FE742}"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45" name="Image 3" descr=""/>
          <p:cNvPicPr/>
          <p:nvPr/>
        </p:nvPicPr>
        <p:blipFill>
          <a:blip r:embed="rId1"/>
          <a:stretch/>
        </p:blipFill>
        <p:spPr>
          <a:xfrm>
            <a:off x="0" y="1116360"/>
            <a:ext cx="9141480" cy="4622760"/>
          </a:xfrm>
          <a:prstGeom prst="rect">
            <a:avLst/>
          </a:prstGeom>
          <a:ln>
            <a:noFill/>
          </a:ln>
        </p:spPr>
      </p:pic>
      <p:sp>
        <p:nvSpPr>
          <p:cNvPr id="446" name="CustomShape 3"/>
          <p:cNvSpPr/>
          <p:nvPr/>
        </p:nvSpPr>
        <p:spPr>
          <a:xfrm>
            <a:off x="126360" y="28800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7" name="CustomShape 4"/>
          <p:cNvSpPr/>
          <p:nvPr/>
        </p:nvSpPr>
        <p:spPr>
          <a:xfrm>
            <a:off x="288000" y="5864400"/>
            <a:ext cx="8710200" cy="636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Permet de repérer les doublons de fichiers et les fichiers très lacunaires.</a:t>
            </a:r>
            <a:endParaRPr b="0" lang="fr-FR"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Image 438" descr=""/>
          <p:cNvPicPr/>
          <p:nvPr/>
        </p:nvPicPr>
        <p:blipFill>
          <a:blip r:embed="rId1"/>
          <a:srcRect l="1804" t="1859" r="2069" b="2220"/>
          <a:stretch/>
        </p:blipFill>
        <p:spPr>
          <a:xfrm>
            <a:off x="2520000" y="1315800"/>
            <a:ext cx="4174920" cy="4371120"/>
          </a:xfrm>
          <a:prstGeom prst="rect">
            <a:avLst/>
          </a:prstGeom>
          <a:ln>
            <a:noFill/>
          </a:ln>
        </p:spPr>
      </p:pic>
      <p:sp>
        <p:nvSpPr>
          <p:cNvPr id="449" name="CustomShape 1"/>
          <p:cNvSpPr/>
          <p:nvPr/>
        </p:nvSpPr>
        <p:spPr>
          <a:xfrm>
            <a:off x="7883640" y="6321600"/>
            <a:ext cx="895680" cy="174960"/>
          </a:xfrm>
          <a:prstGeom prst="rect">
            <a:avLst/>
          </a:prstGeom>
          <a:noFill/>
          <a:ln>
            <a:noFill/>
          </a:ln>
        </p:spPr>
        <p:style>
          <a:lnRef idx="0"/>
          <a:fillRef idx="0"/>
          <a:effectRef idx="0"/>
          <a:fontRef idx="minor"/>
        </p:style>
      </p:sp>
      <p:sp>
        <p:nvSpPr>
          <p:cNvPr id="450" name="CustomShape 2"/>
          <p:cNvSpPr/>
          <p:nvPr/>
        </p:nvSpPr>
        <p:spPr>
          <a:xfrm>
            <a:off x="7462440" y="2602440"/>
            <a:ext cx="1677240" cy="22809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ヒラギノ角ゴ Pro W3"/>
              </a:rPr>
              <a:t>Plusieurs types de base :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standard</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année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agent</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catégorie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tranches de N lignes…</a:t>
            </a:r>
            <a:endParaRPr b="0" lang="fr-FR" sz="1600" spc="-1" strike="noStrike">
              <a:latin typeface="Arial"/>
            </a:endParaRPr>
          </a:p>
        </p:txBody>
      </p:sp>
      <p:sp>
        <p:nvSpPr>
          <p:cNvPr id="451" name="CustomShape 3"/>
          <p:cNvSpPr/>
          <p:nvPr/>
        </p:nvSpPr>
        <p:spPr>
          <a:xfrm>
            <a:off x="602280" y="332640"/>
            <a:ext cx="8060400" cy="60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DIALOGUE DES PARAMèTRES</a:t>
            </a:r>
            <a:endParaRPr b="0" lang="fr-FR" sz="2400" spc="-1" strike="noStrike">
              <a:latin typeface="Arial"/>
            </a:endParaRPr>
          </a:p>
        </p:txBody>
      </p:sp>
      <p:sp>
        <p:nvSpPr>
          <p:cNvPr id="452" name="CustomShape 4"/>
          <p:cNvSpPr/>
          <p:nvPr/>
        </p:nvSpPr>
        <p:spPr>
          <a:xfrm>
            <a:off x="4011480" y="2340000"/>
            <a:ext cx="2444040" cy="22392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3" name="CustomShape 5"/>
          <p:cNvSpPr/>
          <p:nvPr/>
        </p:nvSpPr>
        <p:spPr>
          <a:xfrm flipH="1" flipV="1">
            <a:off x="5860800" y="2472120"/>
            <a:ext cx="1328040" cy="4510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4" name="CustomShape 6"/>
          <p:cNvSpPr/>
          <p:nvPr/>
        </p:nvSpPr>
        <p:spPr>
          <a:xfrm>
            <a:off x="1584000" y="5184000"/>
            <a:ext cx="360" cy="342360"/>
          </a:xfrm>
          <a:prstGeom prst="rect">
            <a:avLst/>
          </a:prstGeom>
          <a:noFill/>
          <a:ln>
            <a:noFill/>
          </a:ln>
        </p:spPr>
        <p:style>
          <a:lnRef idx="0"/>
          <a:fillRef idx="0"/>
          <a:effectRef idx="0"/>
          <a:fontRef idx="minor"/>
        </p:style>
      </p:sp>
      <p:sp>
        <p:nvSpPr>
          <p:cNvPr id="455" name="CustomShape 7"/>
          <p:cNvSpPr/>
          <p:nvPr/>
        </p:nvSpPr>
        <p:spPr>
          <a:xfrm>
            <a:off x="543600" y="2231640"/>
            <a:ext cx="1183680" cy="3423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latin typeface="Arial"/>
                <a:ea typeface="DejaVu Sans"/>
              </a:rPr>
              <a:t>Rappel : sous tableur, on peut lire au plus 1 million de lignes.</a:t>
            </a:r>
            <a:endParaRPr b="0" lang="fr-FR" sz="1600" spc="-1" strike="noStrike">
              <a:latin typeface="Arial"/>
            </a:endParaRPr>
          </a:p>
        </p:txBody>
      </p:sp>
      <p:sp>
        <p:nvSpPr>
          <p:cNvPr id="456" name="CustomShape 8"/>
          <p:cNvSpPr/>
          <p:nvPr/>
        </p:nvSpPr>
        <p:spPr>
          <a:xfrm>
            <a:off x="1337400" y="6476400"/>
            <a:ext cx="60048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57" name="CustomShape 9"/>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EB9A9A20-C31D-47CB-ADFE-EBC187FA4AD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58" name="CustomShape 10"/>
          <p:cNvSpPr/>
          <p:nvPr/>
        </p:nvSpPr>
        <p:spPr>
          <a:xfrm flipH="1">
            <a:off x="4894560" y="1805760"/>
            <a:ext cx="2294280" cy="4968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9" name="CustomShape 11"/>
          <p:cNvSpPr/>
          <p:nvPr/>
        </p:nvSpPr>
        <p:spPr>
          <a:xfrm>
            <a:off x="7272000" y="1557000"/>
            <a:ext cx="1366920" cy="45792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Arial"/>
                <a:ea typeface="DejaVu Sans"/>
              </a:rPr>
              <a:t>Cocher pour un contrôle FPH</a:t>
            </a:r>
            <a:endParaRPr b="0" lang="fr-FR" sz="13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7883640" y="6321600"/>
            <a:ext cx="895680" cy="174960"/>
          </a:xfrm>
          <a:prstGeom prst="rect">
            <a:avLst/>
          </a:prstGeom>
          <a:noFill/>
          <a:ln>
            <a:noFill/>
          </a:ln>
        </p:spPr>
        <p:style>
          <a:lnRef idx="0"/>
          <a:fillRef idx="0"/>
          <a:effectRef idx="0"/>
          <a:fontRef idx="minor"/>
        </p:style>
      </p:sp>
      <p:sp>
        <p:nvSpPr>
          <p:cNvPr id="461" name="CustomShape 2"/>
          <p:cNvSpPr/>
          <p:nvPr/>
        </p:nvSpPr>
        <p:spPr>
          <a:xfrm>
            <a:off x="454320" y="1110600"/>
            <a:ext cx="8195040" cy="5064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puis « Format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On peut aussi découper selon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l’année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l’agent </a:t>
            </a:r>
            <a:r>
              <a:rPr b="0" lang="fr-FR" sz="1200" spc="-1" strike="noStrike">
                <a:solidFill>
                  <a:srgbClr val="000000"/>
                </a:solidFill>
                <a:latin typeface="Arial"/>
                <a:ea typeface="ヒラギノ角ゴ Pro W3"/>
              </a:rPr>
              <a:t>(ensemble des fiches de paye individuelles)</a:t>
            </a: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 catégorie de ligne de paye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(SFT, IR, indemnités,</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retenues, déductions,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cotisations, rappels…)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produire toutes ces catégories ou seulement une seule.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62" name="CustomShape 3"/>
          <p:cNvSpPr/>
          <p:nvPr/>
        </p:nvSpPr>
        <p:spPr>
          <a:xfrm>
            <a:off x="602280" y="332640"/>
            <a:ext cx="8060400" cy="60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63" name="CustomShape 4"/>
          <p:cNvSpPr/>
          <p:nvPr/>
        </p:nvSpPr>
        <p:spPr>
          <a:xfrm>
            <a:off x="1584000" y="5184000"/>
            <a:ext cx="360" cy="342360"/>
          </a:xfrm>
          <a:prstGeom prst="rect">
            <a:avLst/>
          </a:prstGeom>
          <a:noFill/>
          <a:ln>
            <a:noFill/>
          </a:ln>
        </p:spPr>
        <p:style>
          <a:lnRef idx="0"/>
          <a:fillRef idx="0"/>
          <a:effectRef idx="0"/>
          <a:fontRef idx="minor"/>
        </p:style>
      </p:sp>
      <p:pic>
        <p:nvPicPr>
          <p:cNvPr id="464" name="Picture 2" descr=""/>
          <p:cNvPicPr/>
          <p:nvPr/>
        </p:nvPicPr>
        <p:blipFill>
          <a:blip r:embed="rId1"/>
          <a:stretch/>
        </p:blipFill>
        <p:spPr>
          <a:xfrm>
            <a:off x="6300360" y="1008360"/>
            <a:ext cx="1358280" cy="1434240"/>
          </a:xfrm>
          <a:prstGeom prst="rect">
            <a:avLst/>
          </a:prstGeom>
          <a:ln>
            <a:noFill/>
          </a:ln>
        </p:spPr>
      </p:pic>
      <p:pic>
        <p:nvPicPr>
          <p:cNvPr id="465" name="Picture 3" descr=""/>
          <p:cNvPicPr/>
          <p:nvPr/>
        </p:nvPicPr>
        <p:blipFill>
          <a:blip r:embed="rId2"/>
          <a:stretch/>
        </p:blipFill>
        <p:spPr>
          <a:xfrm>
            <a:off x="2903400" y="1649160"/>
            <a:ext cx="605520" cy="729360"/>
          </a:xfrm>
          <a:prstGeom prst="rect">
            <a:avLst/>
          </a:prstGeom>
          <a:ln>
            <a:noFill/>
          </a:ln>
        </p:spPr>
      </p:pic>
      <p:pic>
        <p:nvPicPr>
          <p:cNvPr id="466" name="Picture 4" descr=""/>
          <p:cNvPicPr/>
          <p:nvPr/>
        </p:nvPicPr>
        <p:blipFill>
          <a:blip r:embed="rId3"/>
          <a:srcRect l="5573" t="0" r="0" b="0"/>
          <a:stretch/>
        </p:blipFill>
        <p:spPr>
          <a:xfrm>
            <a:off x="4540320" y="3528000"/>
            <a:ext cx="4387320" cy="2238840"/>
          </a:xfrm>
          <a:prstGeom prst="rect">
            <a:avLst/>
          </a:prstGeom>
          <a:ln>
            <a:noFill/>
          </a:ln>
        </p:spPr>
      </p:pic>
      <p:sp>
        <p:nvSpPr>
          <p:cNvPr id="467" name="CustomShape 5"/>
          <p:cNvSpPr/>
          <p:nvPr/>
        </p:nvSpPr>
        <p:spPr>
          <a:xfrm>
            <a:off x="1332000" y="6321600"/>
            <a:ext cx="6475680" cy="174960"/>
          </a:xfrm>
          <a:prstGeom prst="rect">
            <a:avLst/>
          </a:prstGeom>
          <a:noFill/>
          <a:ln>
            <a:noFill/>
          </a:ln>
        </p:spPr>
        <p:style>
          <a:lnRef idx="0"/>
          <a:fillRef idx="0"/>
          <a:effectRef idx="0"/>
          <a:fontRef idx="minor"/>
        </p:style>
      </p:sp>
      <p:sp>
        <p:nvSpPr>
          <p:cNvPr id="468" name="CustomShape 6"/>
          <p:cNvSpPr/>
          <p:nvPr/>
        </p:nvSpPr>
        <p:spPr>
          <a:xfrm>
            <a:off x="1173600" y="6356520"/>
            <a:ext cx="49392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69" name="CustomShape 7"/>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357FA773-EC74-45A0-8345-4B1F32D0CDD4}"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70" name="CustomShape 8"/>
          <p:cNvSpPr/>
          <p:nvPr/>
        </p:nvSpPr>
        <p:spPr>
          <a:xfrm>
            <a:off x="2983320" y="1329840"/>
            <a:ext cx="43200" cy="47772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71" name="CustomShape 9"/>
          <p:cNvSpPr/>
          <p:nvPr/>
        </p:nvSpPr>
        <p:spPr>
          <a:xfrm>
            <a:off x="5151960" y="1329840"/>
            <a:ext cx="1714680" cy="3168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2" name="Image 462" descr=""/>
          <p:cNvPicPr/>
          <p:nvPr/>
        </p:nvPicPr>
        <p:blipFill>
          <a:blip r:embed="rId1"/>
          <a:srcRect l="0" t="0" r="0" b="64948"/>
          <a:stretch/>
        </p:blipFill>
        <p:spPr>
          <a:xfrm>
            <a:off x="3626640" y="1003680"/>
            <a:ext cx="5084280" cy="2018880"/>
          </a:xfrm>
          <a:prstGeom prst="rect">
            <a:avLst/>
          </a:prstGeom>
          <a:ln>
            <a:noFill/>
          </a:ln>
        </p:spPr>
      </p:pic>
      <p:sp>
        <p:nvSpPr>
          <p:cNvPr id="473" name="CustomShape 1"/>
          <p:cNvSpPr/>
          <p:nvPr/>
        </p:nvSpPr>
        <p:spPr>
          <a:xfrm>
            <a:off x="602280" y="332640"/>
            <a:ext cx="8060400" cy="60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74" name="CustomShape 2"/>
          <p:cNvSpPr/>
          <p:nvPr/>
        </p:nvSpPr>
        <p:spPr>
          <a:xfrm>
            <a:off x="576000" y="1296000"/>
            <a:ext cx="2734920" cy="4952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Les résultats du traitement sont séparément générés, pour chaque dossier en entrée, sur la clé USB dans des dossiers de même nom.</a:t>
            </a:r>
            <a:endParaRPr b="0" lang="fr-FR" sz="1800" spc="-1" strike="noStrike">
              <a:latin typeface="Arial"/>
            </a:endParaRPr>
          </a:p>
        </p:txBody>
      </p:sp>
      <p:sp>
        <p:nvSpPr>
          <p:cNvPr id="475"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76" name="Image 466" descr=""/>
          <p:cNvPicPr/>
          <p:nvPr/>
        </p:nvPicPr>
        <p:blipFill>
          <a:blip r:embed="rId2"/>
          <a:stretch/>
        </p:blipFill>
        <p:spPr>
          <a:xfrm>
            <a:off x="3744000" y="3349440"/>
            <a:ext cx="2180520" cy="284148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7" name="Image 467" descr=""/>
          <p:cNvPicPr/>
          <p:nvPr/>
        </p:nvPicPr>
        <p:blipFill>
          <a:blip r:embed="rId1"/>
          <a:stretch/>
        </p:blipFill>
        <p:spPr>
          <a:xfrm>
            <a:off x="576000" y="1617480"/>
            <a:ext cx="4415400" cy="5005440"/>
          </a:xfrm>
          <a:prstGeom prst="rect">
            <a:avLst/>
          </a:prstGeom>
          <a:ln>
            <a:noFill/>
          </a:ln>
        </p:spPr>
      </p:pic>
      <p:sp>
        <p:nvSpPr>
          <p:cNvPr id="478" name="CustomShape 1"/>
          <p:cNvSpPr/>
          <p:nvPr/>
        </p:nvSpPr>
        <p:spPr>
          <a:xfrm>
            <a:off x="7883640" y="6321600"/>
            <a:ext cx="895680" cy="174960"/>
          </a:xfrm>
          <a:prstGeom prst="rect">
            <a:avLst/>
          </a:prstGeom>
          <a:noFill/>
          <a:ln>
            <a:noFill/>
          </a:ln>
        </p:spPr>
        <p:style>
          <a:lnRef idx="0"/>
          <a:fillRef idx="0"/>
          <a:effectRef idx="0"/>
          <a:fontRef idx="minor"/>
        </p:style>
      </p:sp>
      <p:sp>
        <p:nvSpPr>
          <p:cNvPr id="479" name="CustomShape 2"/>
          <p:cNvSpPr/>
          <p:nvPr/>
        </p:nvSpPr>
        <p:spPr>
          <a:xfrm>
            <a:off x="454320" y="1110600"/>
            <a:ext cx="8195040" cy="727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80" name="CustomShape 3"/>
          <p:cNvSpPr/>
          <p:nvPr/>
        </p:nvSpPr>
        <p:spPr>
          <a:xfrm>
            <a:off x="602280" y="332640"/>
            <a:ext cx="8358120" cy="60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481" name="CustomShape 4"/>
          <p:cNvSpPr/>
          <p:nvPr/>
        </p:nvSpPr>
        <p:spPr>
          <a:xfrm>
            <a:off x="1584000" y="5184000"/>
            <a:ext cx="360" cy="342360"/>
          </a:xfrm>
          <a:prstGeom prst="rect">
            <a:avLst/>
          </a:prstGeom>
          <a:noFill/>
          <a:ln>
            <a:noFill/>
          </a:ln>
        </p:spPr>
        <p:style>
          <a:lnRef idx="0"/>
          <a:fillRef idx="0"/>
          <a:effectRef idx="0"/>
          <a:fontRef idx="minor"/>
        </p:style>
      </p:sp>
      <p:pic>
        <p:nvPicPr>
          <p:cNvPr id="482" name="Picture 3" descr=""/>
          <p:cNvPicPr/>
          <p:nvPr/>
        </p:nvPicPr>
        <p:blipFill>
          <a:blip r:embed="rId2"/>
          <a:stretch/>
        </p:blipFill>
        <p:spPr>
          <a:xfrm>
            <a:off x="4171320" y="1026000"/>
            <a:ext cx="553320" cy="576000"/>
          </a:xfrm>
          <a:prstGeom prst="rect">
            <a:avLst/>
          </a:prstGeom>
          <a:ln>
            <a:noFill/>
          </a:ln>
        </p:spPr>
      </p:pic>
      <p:pic>
        <p:nvPicPr>
          <p:cNvPr id="483" name="Picture 4" descr=""/>
          <p:cNvPicPr/>
          <p:nvPr/>
        </p:nvPicPr>
        <p:blipFill>
          <a:blip r:embed="rId3"/>
          <a:stretch/>
        </p:blipFill>
        <p:spPr>
          <a:xfrm>
            <a:off x="7355880" y="1026000"/>
            <a:ext cx="638280" cy="641880"/>
          </a:xfrm>
          <a:prstGeom prst="rect">
            <a:avLst/>
          </a:prstGeom>
          <a:ln>
            <a:noFill/>
          </a:ln>
        </p:spPr>
      </p:pic>
      <p:sp>
        <p:nvSpPr>
          <p:cNvPr id="484" name="CustomShape 5"/>
          <p:cNvSpPr/>
          <p:nvPr/>
        </p:nvSpPr>
        <p:spPr>
          <a:xfrm>
            <a:off x="1332000" y="6321600"/>
            <a:ext cx="6475680" cy="174960"/>
          </a:xfrm>
          <a:prstGeom prst="rect">
            <a:avLst/>
          </a:prstGeom>
          <a:noFill/>
          <a:ln>
            <a:noFill/>
          </a:ln>
        </p:spPr>
        <p:style>
          <a:lnRef idx="0"/>
          <a:fillRef idx="0"/>
          <a:effectRef idx="0"/>
          <a:fontRef idx="minor"/>
        </p:style>
      </p:sp>
      <p:sp>
        <p:nvSpPr>
          <p:cNvPr id="485" name="CustomShape 6"/>
          <p:cNvSpPr/>
          <p:nvPr/>
        </p:nvSpPr>
        <p:spPr>
          <a:xfrm>
            <a:off x="1656000" y="6588000"/>
            <a:ext cx="5896800" cy="2390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486" name="CustomShape 7"/>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727BBC96-37A4-4DC7-ADFC-F76839EDB518}"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87" name="CustomShape 8"/>
          <p:cNvSpPr/>
          <p:nvPr/>
        </p:nvSpPr>
        <p:spPr>
          <a:xfrm>
            <a:off x="5054400" y="1095840"/>
            <a:ext cx="211896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ヒラギノ角ゴ Pro W3"/>
              </a:rPr>
              <a:t>puis « Traitement »</a:t>
            </a:r>
            <a:endParaRPr b="0" lang="fr-FR" sz="1800" spc="-1" strike="noStrike">
              <a:latin typeface="Arial"/>
            </a:endParaRPr>
          </a:p>
        </p:txBody>
      </p:sp>
      <p:sp>
        <p:nvSpPr>
          <p:cNvPr id="488" name="CustomShape 9"/>
          <p:cNvSpPr/>
          <p:nvPr/>
        </p:nvSpPr>
        <p:spPr>
          <a:xfrm>
            <a:off x="5040720" y="2304720"/>
            <a:ext cx="3094200" cy="574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Gestion de la mémoire et du processeur</a:t>
            </a:r>
            <a:endParaRPr b="0" lang="fr-FR" sz="1600" spc="-1" strike="noStrike">
              <a:latin typeface="Arial"/>
            </a:endParaRPr>
          </a:p>
        </p:txBody>
      </p:sp>
      <p:sp>
        <p:nvSpPr>
          <p:cNvPr id="489" name="CustomShape 10"/>
          <p:cNvSpPr/>
          <p:nvPr/>
        </p:nvSpPr>
        <p:spPr>
          <a:xfrm>
            <a:off x="5544720" y="3274920"/>
            <a:ext cx="3094200" cy="5400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Arial"/>
                <a:ea typeface="DejaVu Sans"/>
              </a:rPr>
              <a:t>Journal d’exécution (utilisation pour le débogage)</a:t>
            </a:r>
            <a:endParaRPr b="0" lang="fr-FR" sz="1600" spc="-1" strike="noStrike">
              <a:latin typeface="Arial"/>
            </a:endParaRPr>
          </a:p>
        </p:txBody>
      </p:sp>
      <p:sp>
        <p:nvSpPr>
          <p:cNvPr id="490" name="Line 11"/>
          <p:cNvSpPr/>
          <p:nvPr/>
        </p:nvSpPr>
        <p:spPr>
          <a:xfrm flipH="1">
            <a:off x="4320000" y="2591640"/>
            <a:ext cx="648000" cy="360"/>
          </a:xfrm>
          <a:prstGeom prst="line">
            <a:avLst/>
          </a:prstGeom>
          <a:ln>
            <a:noFill/>
          </a:ln>
        </p:spPr>
        <p:style>
          <a:lnRef idx="0"/>
          <a:fillRef idx="0"/>
          <a:effectRef idx="0"/>
          <a:fontRef idx="minor"/>
        </p:style>
      </p:sp>
      <p:sp>
        <p:nvSpPr>
          <p:cNvPr id="491" name="Line 12"/>
          <p:cNvSpPr/>
          <p:nvPr/>
        </p:nvSpPr>
        <p:spPr>
          <a:xfrm flipH="1">
            <a:off x="4752000" y="3527640"/>
            <a:ext cx="792000" cy="360"/>
          </a:xfrm>
          <a:prstGeom prst="line">
            <a:avLst/>
          </a:prstGeom>
          <a:ln>
            <a:noFill/>
          </a:ln>
        </p:spPr>
        <p:style>
          <a:lnRef idx="0"/>
          <a:fillRef idx="0"/>
          <a:effectRef idx="0"/>
          <a:fontRef idx="minor"/>
        </p:style>
      </p:sp>
      <p:sp>
        <p:nvSpPr>
          <p:cNvPr id="492" name="CustomShape 13"/>
          <p:cNvSpPr/>
          <p:nvPr/>
        </p:nvSpPr>
        <p:spPr>
          <a:xfrm>
            <a:off x="5472000" y="3960000"/>
            <a:ext cx="3094920" cy="188748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DejaVu Sans"/>
              </a:rPr>
              <a:t>Cocher pour lancer la création des rapports d’analyse automatiquement après l’extraction des données. Case cochée par défaut en mode d’exportation distributive. </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Arial"/>
                <a:ea typeface="DejaVu Sans"/>
              </a:rPr>
              <a:t>Le type de rapport produit peut être sélectionné (soit WORD et ODT, soit PDF, soit les trois formats).</a:t>
            </a:r>
            <a:endParaRPr b="0" lang="fr-FR" sz="1400" spc="-1" strike="noStrike">
              <a:latin typeface="Arial"/>
            </a:endParaRPr>
          </a:p>
        </p:txBody>
      </p:sp>
      <p:sp>
        <p:nvSpPr>
          <p:cNvPr id="493" name="Line 14"/>
          <p:cNvSpPr/>
          <p:nvPr/>
        </p:nvSpPr>
        <p:spPr>
          <a:xfrm flipH="1">
            <a:off x="4752360" y="3528000"/>
            <a:ext cx="792000" cy="360"/>
          </a:xfrm>
          <a:prstGeom prst="line">
            <a:avLst/>
          </a:prstGeom>
          <a:ln>
            <a:noFill/>
          </a:ln>
        </p:spPr>
        <p:style>
          <a:lnRef idx="0"/>
          <a:fillRef idx="0"/>
          <a:effectRef idx="0"/>
          <a:fontRef idx="minor"/>
        </p:style>
      </p:sp>
      <p:sp>
        <p:nvSpPr>
          <p:cNvPr id="494" name="Line 15"/>
          <p:cNvSpPr/>
          <p:nvPr/>
        </p:nvSpPr>
        <p:spPr>
          <a:xfrm flipH="1">
            <a:off x="4752360" y="3528000"/>
            <a:ext cx="792000" cy="360"/>
          </a:xfrm>
          <a:prstGeom prst="line">
            <a:avLst/>
          </a:prstGeom>
          <a:ln>
            <a:noFill/>
          </a:ln>
        </p:spPr>
        <p:style>
          <a:lnRef idx="0"/>
          <a:fillRef idx="0"/>
          <a:effectRef idx="0"/>
          <a:fontRef idx="minor"/>
        </p:style>
      </p:sp>
      <p:sp>
        <p:nvSpPr>
          <p:cNvPr id="495" name="Line 16"/>
          <p:cNvSpPr/>
          <p:nvPr/>
        </p:nvSpPr>
        <p:spPr>
          <a:xfrm flipH="1">
            <a:off x="3312000" y="4104000"/>
            <a:ext cx="2088000" cy="360"/>
          </a:xfrm>
          <a:prstGeom prst="line">
            <a:avLst/>
          </a:prstGeom>
          <a:ln>
            <a:noFill/>
          </a:ln>
        </p:spPr>
        <p:style>
          <a:lnRef idx="0"/>
          <a:fillRef idx="0"/>
          <a:effectRef idx="0"/>
          <a:fontRef idx="minor"/>
        </p:style>
      </p:sp>
      <p:sp>
        <p:nvSpPr>
          <p:cNvPr id="496" name="CustomShape 17"/>
          <p:cNvSpPr/>
          <p:nvPr/>
        </p:nvSpPr>
        <p:spPr>
          <a:xfrm flipH="1" flipV="1">
            <a:off x="4109040" y="2448720"/>
            <a:ext cx="929160" cy="72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7" name="CustomShape 18"/>
          <p:cNvSpPr/>
          <p:nvPr/>
        </p:nvSpPr>
        <p:spPr>
          <a:xfrm flipH="1">
            <a:off x="4750920" y="3528000"/>
            <a:ext cx="79092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8" name="CustomShape 19"/>
          <p:cNvSpPr/>
          <p:nvPr/>
        </p:nvSpPr>
        <p:spPr>
          <a:xfrm flipH="1">
            <a:off x="4109040" y="4104000"/>
            <a:ext cx="136044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9" name="Image 486" descr=""/>
          <p:cNvPicPr/>
          <p:nvPr/>
        </p:nvPicPr>
        <p:blipFill>
          <a:blip r:embed="rId1"/>
          <a:srcRect l="0" t="0" r="56690" b="0"/>
          <a:stretch/>
        </p:blipFill>
        <p:spPr>
          <a:xfrm>
            <a:off x="2376720" y="2592000"/>
            <a:ext cx="3958560" cy="2973240"/>
          </a:xfrm>
          <a:prstGeom prst="rect">
            <a:avLst/>
          </a:prstGeom>
          <a:ln>
            <a:noFill/>
          </a:ln>
        </p:spPr>
      </p:pic>
      <p:sp>
        <p:nvSpPr>
          <p:cNvPr id="500" name="CustomShape 1"/>
          <p:cNvSpPr/>
          <p:nvPr/>
        </p:nvSpPr>
        <p:spPr>
          <a:xfrm>
            <a:off x="602280" y="285120"/>
            <a:ext cx="8358120" cy="655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les logs d’analyse enchaînée </a:t>
            </a:r>
            <a:endParaRPr b="0" lang="fr-FR" sz="2200" spc="-1" strike="noStrike">
              <a:latin typeface="Arial"/>
            </a:endParaRPr>
          </a:p>
        </p:txBody>
      </p:sp>
      <p:sp>
        <p:nvSpPr>
          <p:cNvPr id="501" name="CustomShape 2"/>
          <p:cNvSpPr/>
          <p:nvPr/>
        </p:nvSpPr>
        <p:spPr>
          <a:xfrm>
            <a:off x="720000" y="1440000"/>
            <a:ext cx="8063280" cy="8571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Lorsque la case « Enchaîner extraction et analyse » est cochée, le log de la génération des rapports est déroulé dans l’onglet Console de l’interface graphique principale. L’interface RStudio n’est pas lancée.</a:t>
            </a:r>
            <a:endParaRPr b="0" lang="fr-FR"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7883640" y="6321600"/>
            <a:ext cx="895680" cy="174960"/>
          </a:xfrm>
          <a:prstGeom prst="rect">
            <a:avLst/>
          </a:prstGeom>
          <a:noFill/>
          <a:ln>
            <a:noFill/>
          </a:ln>
        </p:spPr>
        <p:style>
          <a:lnRef idx="0"/>
          <a:fillRef idx="0"/>
          <a:effectRef idx="0"/>
          <a:fontRef idx="minor"/>
        </p:style>
      </p:sp>
      <p:sp>
        <p:nvSpPr>
          <p:cNvPr id="503" name="CustomShape 2"/>
          <p:cNvSpPr/>
          <p:nvPr/>
        </p:nvSpPr>
        <p:spPr>
          <a:xfrm>
            <a:off x="291240" y="1577520"/>
            <a:ext cx="8488080" cy="503856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latin typeface="Arial"/>
                <a:ea typeface="DejaVu Sans"/>
              </a:rPr>
              <a:t>Les fils d’exécution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nombre de fils d’exécution correspond au nombre de processus qui vont réaliser en même temps l’extraction des données :</a:t>
            </a:r>
            <a:endParaRPr b="0" lang="fr-FR" sz="1800" spc="-1" strike="noStrike">
              <a:latin typeface="Arial"/>
            </a:endParaRPr>
          </a:p>
          <a:p>
            <a:pPr marL="457200" algn="just">
              <a:lnSpc>
                <a:spcPct val="100000"/>
              </a:lnSpc>
            </a:pPr>
            <a:r>
              <a:rPr b="0" lang="fr-FR" sz="1800" spc="-1" strike="noStrike">
                <a:solidFill>
                  <a:srgbClr val="000000"/>
                </a:solidFill>
                <a:latin typeface="Arial"/>
                <a:ea typeface="DejaVu Sans"/>
              </a:rPr>
              <a:t>-  Si le nombre de fils d’exécution indiqué est de 1, il n’y aura qu’un seul processus qui procèdera aux contrôles nécessaires ;</a:t>
            </a: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Arial"/>
                <a:ea typeface="DejaVu Sans"/>
              </a:rPr>
              <a:t>Si le nombre de fils est de 6, il y aura 6 processus en marche en même temps pour réaliser les contrôles, ce qui sera </a:t>
            </a:r>
            <a:r>
              <a:rPr b="1" lang="fr-FR" sz="1800" spc="-1" strike="noStrike">
                <a:solidFill>
                  <a:srgbClr val="000000"/>
                </a:solidFill>
                <a:latin typeface="Arial"/>
                <a:ea typeface="DejaVu Sans"/>
              </a:rPr>
              <a:t>plus rapide.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000000"/>
                </a:solidFill>
                <a:latin typeface="Arial"/>
                <a:ea typeface="DejaVu Sans"/>
              </a:rPr>
              <a:t>Conséquences</a:t>
            </a:r>
            <a:r>
              <a:rPr b="0" lang="fr-FR" sz="1800" spc="-1" strike="noStrike">
                <a:solidFill>
                  <a:srgbClr val="000000"/>
                </a:solidFill>
                <a:latin typeface="Arial"/>
                <a:ea typeface="DejaVu Sans"/>
              </a:rPr>
              <a:t> :</a:t>
            </a: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latin typeface="Arial"/>
            </a:endParaRPr>
          </a:p>
          <a:p>
            <a:pPr marL="457200" algn="just">
              <a:lnSpc>
                <a:spcPct val="100000"/>
              </a:lnSpc>
            </a:pPr>
            <a:endParaRPr b="0" lang="fr-FR" sz="1800" spc="-1" strike="noStrike">
              <a:latin typeface="Arial"/>
            </a:endParaRPr>
          </a:p>
          <a:p>
            <a:pPr lvl="1" marL="743040" indent="-283320" algn="just">
              <a:lnSpc>
                <a:spcPct val="100000"/>
              </a:lnSpc>
              <a:buClr>
                <a:srgbClr val="000000"/>
              </a:buClr>
              <a:buFont typeface="StarSymbol"/>
              <a:buChar char="-"/>
            </a:pPr>
            <a:r>
              <a:rPr b="0" lang="fr-FR" sz="1800" spc="-1" strike="noStrike">
                <a:solidFill>
                  <a:srgbClr val="000000"/>
                </a:solid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latin typeface="Arial"/>
                <a:ea typeface="DejaVu Sans"/>
              </a:rPr>
              <a:t>modéré </a:t>
            </a:r>
            <a:r>
              <a:rPr b="0" lang="fr-FR" sz="1800" spc="-1" strike="noStrike">
                <a:solidFill>
                  <a:srgbClr val="000000"/>
                </a:solidFill>
                <a:latin typeface="Arial"/>
                <a:ea typeface="DejaVu Sans"/>
              </a:rPr>
              <a:t>ou </a:t>
            </a:r>
            <a:r>
              <a:rPr b="1" lang="fr-FR" sz="1800" spc="-1" strike="noStrike">
                <a:solidFill>
                  <a:srgbClr val="000000"/>
                </a:solidFill>
                <a:latin typeface="Arial"/>
                <a:ea typeface="DejaVu Sans"/>
              </a:rPr>
              <a:t>économe</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04" name="CustomShape 3"/>
          <p:cNvSpPr/>
          <p:nvPr/>
        </p:nvSpPr>
        <p:spPr>
          <a:xfrm>
            <a:off x="602280" y="332640"/>
            <a:ext cx="8358120" cy="60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505" name="CustomShape 4"/>
          <p:cNvSpPr/>
          <p:nvPr/>
        </p:nvSpPr>
        <p:spPr>
          <a:xfrm>
            <a:off x="1584000" y="5184000"/>
            <a:ext cx="360" cy="342360"/>
          </a:xfrm>
          <a:prstGeom prst="rect">
            <a:avLst/>
          </a:prstGeom>
          <a:noFill/>
          <a:ln>
            <a:noFill/>
          </a:ln>
        </p:spPr>
        <p:style>
          <a:lnRef idx="0"/>
          <a:fillRef idx="0"/>
          <a:effectRef idx="0"/>
          <a:fontRef idx="minor"/>
        </p:style>
      </p:sp>
      <p:pic>
        <p:nvPicPr>
          <p:cNvPr id="506" name="Picture 3" descr=""/>
          <p:cNvPicPr/>
          <p:nvPr/>
        </p:nvPicPr>
        <p:blipFill>
          <a:blip r:embed="rId1"/>
          <a:stretch/>
        </p:blipFill>
        <p:spPr>
          <a:xfrm>
            <a:off x="5182200" y="967680"/>
            <a:ext cx="605520" cy="729360"/>
          </a:xfrm>
          <a:prstGeom prst="rect">
            <a:avLst/>
          </a:prstGeom>
          <a:ln>
            <a:noFill/>
          </a:ln>
        </p:spPr>
      </p:pic>
      <p:pic>
        <p:nvPicPr>
          <p:cNvPr id="507" name="Picture 4" descr=""/>
          <p:cNvPicPr/>
          <p:nvPr/>
        </p:nvPicPr>
        <p:blipFill>
          <a:blip r:embed="rId2"/>
          <a:stretch/>
        </p:blipFill>
        <p:spPr>
          <a:xfrm>
            <a:off x="5911200" y="960120"/>
            <a:ext cx="758160" cy="805680"/>
          </a:xfrm>
          <a:prstGeom prst="rect">
            <a:avLst/>
          </a:prstGeom>
          <a:ln>
            <a:noFill/>
          </a:ln>
        </p:spPr>
      </p:pic>
      <p:pic>
        <p:nvPicPr>
          <p:cNvPr id="508" name="Image 2" descr=""/>
          <p:cNvPicPr/>
          <p:nvPr/>
        </p:nvPicPr>
        <p:blipFill>
          <a:blip r:embed="rId3"/>
          <a:srcRect l="24417" t="-3348" r="16462" b="0"/>
          <a:stretch/>
        </p:blipFill>
        <p:spPr>
          <a:xfrm>
            <a:off x="5112720" y="4839480"/>
            <a:ext cx="2688840" cy="342000"/>
          </a:xfrm>
          <a:prstGeom prst="rect">
            <a:avLst/>
          </a:prstGeom>
          <a:ln>
            <a:noFill/>
          </a:ln>
        </p:spPr>
      </p:pic>
      <p:sp>
        <p:nvSpPr>
          <p:cNvPr id="509" name="CustomShape 5"/>
          <p:cNvSpPr/>
          <p:nvPr/>
        </p:nvSpPr>
        <p:spPr>
          <a:xfrm>
            <a:off x="1166040" y="6356520"/>
            <a:ext cx="494712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0" name="CustomShape 6"/>
          <p:cNvSpPr/>
          <p:nvPr/>
        </p:nvSpPr>
        <p:spPr>
          <a:xfrm>
            <a:off x="6481080" y="633240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B8D05535-8E29-4939-9B30-B0F2C4FC9DBB}"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7883640" y="6321600"/>
            <a:ext cx="895680" cy="174960"/>
          </a:xfrm>
          <a:prstGeom prst="rect">
            <a:avLst/>
          </a:prstGeom>
          <a:noFill/>
          <a:ln>
            <a:noFill/>
          </a:ln>
        </p:spPr>
        <p:style>
          <a:lnRef idx="0"/>
          <a:fillRef idx="0"/>
          <a:effectRef idx="0"/>
          <a:fontRef idx="minor"/>
        </p:style>
      </p:sp>
      <p:sp>
        <p:nvSpPr>
          <p:cNvPr id="512" name="CustomShape 2"/>
          <p:cNvSpPr/>
          <p:nvPr/>
        </p:nvSpPr>
        <p:spPr>
          <a:xfrm>
            <a:off x="360000" y="1173600"/>
            <a:ext cx="3992400" cy="1273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13" name="CustomShape 3"/>
          <p:cNvSpPr/>
          <p:nvPr/>
        </p:nvSpPr>
        <p:spPr>
          <a:xfrm>
            <a:off x="300960" y="185400"/>
            <a:ext cx="8537760" cy="388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CODES »</a:t>
            </a:r>
            <a:endParaRPr b="0" lang="fr-FR" sz="2400" spc="-1" strike="noStrike">
              <a:latin typeface="Arial"/>
            </a:endParaRPr>
          </a:p>
        </p:txBody>
      </p:sp>
      <p:sp>
        <p:nvSpPr>
          <p:cNvPr id="514" name="CustomShape 4"/>
          <p:cNvSpPr/>
          <p:nvPr/>
        </p:nvSpPr>
        <p:spPr>
          <a:xfrm>
            <a:off x="1584000" y="5184000"/>
            <a:ext cx="360" cy="342360"/>
          </a:xfrm>
          <a:prstGeom prst="rect">
            <a:avLst/>
          </a:prstGeom>
          <a:noFill/>
          <a:ln>
            <a:noFill/>
          </a:ln>
        </p:spPr>
        <p:style>
          <a:lnRef idx="0"/>
          <a:fillRef idx="0"/>
          <a:effectRef idx="0"/>
          <a:fontRef idx="minor"/>
        </p:style>
      </p:sp>
      <p:pic>
        <p:nvPicPr>
          <p:cNvPr id="515" name="Picture 3" descr=""/>
          <p:cNvPicPr/>
          <p:nvPr/>
        </p:nvPicPr>
        <p:blipFill>
          <a:blip r:embed="rId1"/>
          <a:stretch/>
        </p:blipFill>
        <p:spPr>
          <a:xfrm>
            <a:off x="2356920" y="747360"/>
            <a:ext cx="470880" cy="509760"/>
          </a:xfrm>
          <a:prstGeom prst="rect">
            <a:avLst/>
          </a:prstGeom>
          <a:ln>
            <a:noFill/>
          </a:ln>
        </p:spPr>
      </p:pic>
      <p:sp>
        <p:nvSpPr>
          <p:cNvPr id="516" name="CustomShape 5"/>
          <p:cNvSpPr/>
          <p:nvPr/>
        </p:nvSpPr>
        <p:spPr>
          <a:xfrm>
            <a:off x="1332000" y="6321600"/>
            <a:ext cx="6475680" cy="174960"/>
          </a:xfrm>
          <a:prstGeom prst="rect">
            <a:avLst/>
          </a:prstGeom>
          <a:noFill/>
          <a:ln>
            <a:noFill/>
          </a:ln>
        </p:spPr>
        <p:style>
          <a:lnRef idx="0"/>
          <a:fillRef idx="0"/>
          <a:effectRef idx="0"/>
          <a:fontRef idx="minor"/>
        </p:style>
      </p:sp>
      <p:sp>
        <p:nvSpPr>
          <p:cNvPr id="517" name="CustomShape 6"/>
          <p:cNvSpPr/>
          <p:nvPr/>
        </p:nvSpPr>
        <p:spPr>
          <a:xfrm>
            <a:off x="1676520" y="6356520"/>
            <a:ext cx="535464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8" name="CustomShape 7"/>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0FD5AE60-8377-4EA3-85EC-4CBE5170EBA4}"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19" name="CustomShape 8"/>
          <p:cNvSpPr/>
          <p:nvPr/>
        </p:nvSpPr>
        <p:spPr>
          <a:xfrm>
            <a:off x="3643200" y="1258200"/>
            <a:ext cx="1902600" cy="362520"/>
          </a:xfrm>
          <a:prstGeom prst="rect">
            <a:avLst/>
          </a:prstGeom>
          <a:noFill/>
          <a:ln>
            <a:noFill/>
          </a:ln>
        </p:spPr>
        <p:style>
          <a:lnRef idx="0"/>
          <a:fillRef idx="0"/>
          <a:effectRef idx="0"/>
          <a:fontRef idx="minor"/>
        </p:style>
      </p:sp>
      <p:pic>
        <p:nvPicPr>
          <p:cNvPr id="520" name="Image 11" descr=""/>
          <p:cNvPicPr/>
          <p:nvPr/>
        </p:nvPicPr>
        <p:blipFill>
          <a:blip r:embed="rId2"/>
          <a:srcRect l="3509" t="31028" r="85067" b="58547"/>
          <a:stretch/>
        </p:blipFill>
        <p:spPr>
          <a:xfrm>
            <a:off x="4313160" y="855360"/>
            <a:ext cx="586800" cy="502920"/>
          </a:xfrm>
          <a:prstGeom prst="rect">
            <a:avLst/>
          </a:prstGeom>
          <a:ln>
            <a:noFill/>
          </a:ln>
        </p:spPr>
      </p:pic>
      <p:pic>
        <p:nvPicPr>
          <p:cNvPr id="521" name="Image 508" descr=""/>
          <p:cNvPicPr/>
          <p:nvPr/>
        </p:nvPicPr>
        <p:blipFill>
          <a:blip r:embed="rId3"/>
          <a:srcRect l="2848" t="2055" r="1945" b="2050"/>
          <a:stretch/>
        </p:blipFill>
        <p:spPr>
          <a:xfrm>
            <a:off x="864000" y="2415960"/>
            <a:ext cx="3312720" cy="3846960"/>
          </a:xfrm>
          <a:prstGeom prst="rect">
            <a:avLst/>
          </a:prstGeom>
          <a:ln>
            <a:noFill/>
          </a:ln>
        </p:spPr>
      </p:pic>
      <p:pic>
        <p:nvPicPr>
          <p:cNvPr id="522" name="Image 509" descr=""/>
          <p:cNvPicPr/>
          <p:nvPr/>
        </p:nvPicPr>
        <p:blipFill>
          <a:blip r:embed="rId4"/>
          <a:stretch/>
        </p:blipFill>
        <p:spPr>
          <a:xfrm>
            <a:off x="4896000" y="2349000"/>
            <a:ext cx="3454920" cy="3971520"/>
          </a:xfrm>
          <a:prstGeom prst="rect">
            <a:avLst/>
          </a:prstGeom>
          <a:ln>
            <a:noFill/>
          </a:ln>
        </p:spPr>
      </p:pic>
      <p:sp>
        <p:nvSpPr>
          <p:cNvPr id="523" name="CustomShape 9"/>
          <p:cNvSpPr/>
          <p:nvPr/>
        </p:nvSpPr>
        <p:spPr>
          <a:xfrm>
            <a:off x="504000" y="1411920"/>
            <a:ext cx="8278920" cy="148788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b="0" lang="fr-FR" sz="1400" spc="-1" strike="noStrike">
              <a:latin typeface="Arial"/>
            </a:endParaRPr>
          </a:p>
          <a:p>
            <a:pPr>
              <a:lnSpc>
                <a:spcPct val="100000"/>
              </a:lnSpc>
            </a:pPr>
            <a:r>
              <a:rPr b="0" lang="fr-FR" sz="1400" spc="-1" strike="noStrike">
                <a:solidFill>
                  <a:srgbClr val="000000"/>
                </a:solidFill>
                <a:latin typeface="Arial"/>
                <a:ea typeface="ヒラギノ角ゴ Pro W3"/>
              </a:rPr>
              <a:t>Valider ensuite en cliquant sur l’icône « flèche verte ». Un message confirme que les codes saisis seront utilisés dans les rapports.</a:t>
            </a:r>
            <a:endParaRPr b="0" lang="fr-FR" sz="1400" spc="-1" strike="noStrike">
              <a:latin typeface="Arial"/>
            </a:endParaRPr>
          </a:p>
          <a:p>
            <a:pPr>
              <a:lnSpc>
                <a:spcPct val="100000"/>
              </a:lnSpc>
            </a:pPr>
            <a:endParaRPr b="0" lang="fr-FR" sz="1400" spc="-1" strike="noStrike">
              <a:latin typeface="Arial"/>
            </a:endParaRPr>
          </a:p>
        </p:txBody>
      </p:sp>
      <p:sp>
        <p:nvSpPr>
          <p:cNvPr id="524" name="CustomShape 10"/>
          <p:cNvSpPr/>
          <p:nvPr/>
        </p:nvSpPr>
        <p:spPr>
          <a:xfrm>
            <a:off x="504000" y="839160"/>
            <a:ext cx="7846920" cy="37584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Codes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00960" y="185400"/>
            <a:ext cx="8537760" cy="388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Rapport »</a:t>
            </a:r>
            <a:endParaRPr b="0" lang="fr-FR" sz="2400" spc="-1" strike="noStrike">
              <a:latin typeface="Arial"/>
            </a:endParaRPr>
          </a:p>
        </p:txBody>
      </p:sp>
      <p:pic>
        <p:nvPicPr>
          <p:cNvPr id="526" name="Picture 3" descr=""/>
          <p:cNvPicPr/>
          <p:nvPr/>
        </p:nvPicPr>
        <p:blipFill>
          <a:blip r:embed="rId1"/>
          <a:stretch/>
        </p:blipFill>
        <p:spPr>
          <a:xfrm>
            <a:off x="2356920" y="747360"/>
            <a:ext cx="470880" cy="509760"/>
          </a:xfrm>
          <a:prstGeom prst="rect">
            <a:avLst/>
          </a:prstGeom>
          <a:ln>
            <a:noFill/>
          </a:ln>
        </p:spPr>
      </p:pic>
      <p:sp>
        <p:nvSpPr>
          <p:cNvPr id="527" name="CustomShape 2"/>
          <p:cNvSpPr/>
          <p:nvPr/>
        </p:nvSpPr>
        <p:spPr>
          <a:xfrm>
            <a:off x="3643200" y="1258200"/>
            <a:ext cx="1902600" cy="362520"/>
          </a:xfrm>
          <a:prstGeom prst="rect">
            <a:avLst/>
          </a:prstGeom>
          <a:noFill/>
          <a:ln>
            <a:noFill/>
          </a:ln>
        </p:spPr>
        <p:style>
          <a:lnRef idx="0"/>
          <a:fillRef idx="0"/>
          <a:effectRef idx="0"/>
          <a:fontRef idx="minor"/>
        </p:style>
      </p:sp>
      <p:sp>
        <p:nvSpPr>
          <p:cNvPr id="528" name="CustomShape 3"/>
          <p:cNvSpPr/>
          <p:nvPr/>
        </p:nvSpPr>
        <p:spPr>
          <a:xfrm>
            <a:off x="504000" y="839160"/>
            <a:ext cx="7846920" cy="37584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Rapport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pic>
        <p:nvPicPr>
          <p:cNvPr id="529" name="" descr=""/>
          <p:cNvPicPr/>
          <p:nvPr/>
        </p:nvPicPr>
        <p:blipFill>
          <a:blip r:embed="rId2"/>
          <a:srcRect l="0" t="41001" r="80868" b="48299"/>
          <a:stretch/>
        </p:blipFill>
        <p:spPr>
          <a:xfrm>
            <a:off x="4464000" y="839160"/>
            <a:ext cx="894600" cy="456840"/>
          </a:xfrm>
          <a:prstGeom prst="rect">
            <a:avLst/>
          </a:prstGeom>
          <a:ln>
            <a:noFill/>
          </a:ln>
        </p:spPr>
      </p:pic>
      <p:sp>
        <p:nvSpPr>
          <p:cNvPr id="530" name="TextShape 4"/>
          <p:cNvSpPr txBox="1"/>
          <p:nvPr/>
        </p:nvSpPr>
        <p:spPr>
          <a:xfrm>
            <a:off x="4140000" y="1512000"/>
            <a:ext cx="4786920" cy="4286160"/>
          </a:xfrm>
          <a:prstGeom prst="rect">
            <a:avLst/>
          </a:prstGeom>
          <a:noFill/>
          <a:ln>
            <a:noFill/>
          </a:ln>
        </p:spPr>
        <p:txBody>
          <a:bodyPr lIns="90000" rIns="90000" tIns="45000" bIns="45000"/>
          <a:p>
            <a:pPr algn="just"/>
            <a:r>
              <a:rPr b="0" lang="fr-FR" sz="1400" spc="-1" strike="noStrike">
                <a:solidFill>
                  <a:srgbClr val="000000"/>
                </a:solidFill>
                <a:latin typeface="Arial"/>
                <a:ea typeface="ヒラギノ角ゴ Pro W3"/>
              </a:rPr>
              <a:t>Par défaut, toutes les parties du rapport d’analyse sont </a:t>
            </a:r>
            <a:r>
              <a:rPr b="0" lang="fr-FR" sz="1400" spc="-1" strike="noStrike">
                <a:solidFill>
                  <a:srgbClr val="000000"/>
                </a:solidFill>
                <a:latin typeface="Arial"/>
                <a:ea typeface="ヒラギノ角ゴ Pro W3"/>
              </a:rPr>
              <a:t>sélectionnées.</a:t>
            </a:r>
            <a:endParaRPr b="0" lang="fr-FR" sz="1400" spc="-1" strike="noStrike">
              <a:latin typeface="Arial"/>
            </a:endParaRPr>
          </a:p>
          <a:p>
            <a:pPr algn="just"/>
            <a:endParaRPr b="0" lang="fr-FR" sz="1400" spc="-1" strike="noStrike">
              <a:latin typeface="Arial"/>
            </a:endParaRPr>
          </a:p>
          <a:p>
            <a:pPr algn="just"/>
            <a:r>
              <a:rPr b="0" lang="fr-FR" sz="1400" spc="-1" strike="noStrike">
                <a:solidFill>
                  <a:srgbClr val="000000"/>
                </a:solidFill>
                <a:latin typeface="Arial"/>
                <a:ea typeface="ヒラギノ角ゴ Pro W3"/>
              </a:rPr>
              <a:t>Il suffit de décocher les parties correspondantes pour qu’elles </a:t>
            </a:r>
            <a:r>
              <a:rPr b="0" lang="fr-FR" sz="1400" spc="-1" strike="noStrike">
                <a:solidFill>
                  <a:srgbClr val="000000"/>
                </a:solidFill>
                <a:latin typeface="Arial"/>
                <a:ea typeface="ヒラギノ角ゴ Pro W3"/>
              </a:rPr>
              <a:t>soient omises du rapport d’analyse.</a:t>
            </a:r>
            <a:endParaRPr b="0" lang="fr-FR" sz="1400" spc="-1" strike="noStrike">
              <a:latin typeface="Arial"/>
            </a:endParaRPr>
          </a:p>
          <a:p>
            <a:pPr algn="just"/>
            <a:endParaRPr b="0" lang="fr-FR" sz="1400" spc="-1" strike="noStrike">
              <a:latin typeface="Arial"/>
            </a:endParaRPr>
          </a:p>
          <a:p>
            <a:pPr algn="just"/>
            <a:r>
              <a:rPr b="0" lang="fr-FR" sz="1400" spc="-1" strike="noStrike">
                <a:solidFill>
                  <a:srgbClr val="000000"/>
                </a:solidFill>
                <a:latin typeface="Arial"/>
                <a:ea typeface="ヒラギノ角ゴ Pro W3"/>
              </a:rPr>
              <a:t>Valider ensuite en cliquant sur l’icône « flèche verte ». </a:t>
            </a:r>
            <a:endParaRPr b="0" lang="fr-FR" sz="1400" spc="-1" strike="noStrike">
              <a:latin typeface="Arial"/>
            </a:endParaRPr>
          </a:p>
          <a:p>
            <a:pPr algn="just"/>
            <a:endParaRPr b="0" lang="fr-FR" sz="1400" spc="-1" strike="noStrike">
              <a:latin typeface="Arial"/>
            </a:endParaRPr>
          </a:p>
          <a:p>
            <a:pPr algn="just"/>
            <a:endParaRPr b="0" lang="fr-FR" sz="1400" spc="-1" strike="noStrike">
              <a:latin typeface="Arial"/>
            </a:endParaRPr>
          </a:p>
          <a:p>
            <a:pPr algn="just"/>
            <a:endParaRPr b="0" lang="fr-FR" sz="1400" spc="-1" strike="noStrike">
              <a:latin typeface="Arial"/>
            </a:endParaRPr>
          </a:p>
          <a:p>
            <a:pPr algn="just"/>
            <a:endParaRPr b="0" lang="fr-FR" sz="1400" spc="-1" strike="noStrike">
              <a:latin typeface="Arial"/>
            </a:endParaRPr>
          </a:p>
          <a:p>
            <a:pPr algn="just"/>
            <a:endParaRPr b="0" lang="fr-FR" sz="1400" spc="-1" strike="noStrike">
              <a:latin typeface="Arial"/>
            </a:endParaRPr>
          </a:p>
          <a:p>
            <a:pPr algn="just"/>
            <a:endParaRPr b="0" lang="fr-FR" sz="1400" spc="-1" strike="noStrike">
              <a:latin typeface="Arial"/>
            </a:endParaRPr>
          </a:p>
          <a:p>
            <a:pPr algn="just"/>
            <a:endParaRPr b="0" lang="fr-FR" sz="1400" spc="-1" strike="noStrike">
              <a:latin typeface="Arial"/>
            </a:endParaRPr>
          </a:p>
          <a:p>
            <a:pPr algn="just"/>
            <a:endParaRPr b="0" lang="fr-FR" sz="1400" spc="-1" strike="noStrike">
              <a:latin typeface="Arial"/>
            </a:endParaRPr>
          </a:p>
          <a:p>
            <a:pPr algn="just"/>
            <a:r>
              <a:rPr b="0" lang="fr-FR" sz="1400" spc="-1" strike="noStrike">
                <a:solidFill>
                  <a:srgbClr val="000000"/>
                </a:solidFill>
                <a:latin typeface="Arial"/>
                <a:ea typeface="ヒラギノ角ゴ Pro W3"/>
              </a:rPr>
              <a:t>Un message confirme que les parties du rapport sélectionnées </a:t>
            </a:r>
            <a:r>
              <a:rPr b="0" lang="fr-FR" sz="1400" spc="-1" strike="noStrike">
                <a:solidFill>
                  <a:srgbClr val="000000"/>
                </a:solidFill>
                <a:latin typeface="Arial"/>
                <a:ea typeface="ヒラギノ角ゴ Pro W3"/>
              </a:rPr>
              <a:t>seront générées. Attention, certaines parties dépendent </a:t>
            </a:r>
            <a:r>
              <a:rPr b="0" lang="fr-FR" sz="1400" spc="-1" strike="noStrike">
                <a:solidFill>
                  <a:srgbClr val="000000"/>
                </a:solidFill>
                <a:latin typeface="Arial"/>
                <a:ea typeface="ヒラギノ角ゴ Pro W3"/>
              </a:rPr>
              <a:t>d’autres parties et ne peuvent pas être produites isolément.</a:t>
            </a:r>
            <a:endParaRPr b="0" lang="fr-FR" sz="1400" spc="-1" strike="noStrike">
              <a:latin typeface="Arial"/>
            </a:endParaRPr>
          </a:p>
          <a:p>
            <a:pPr algn="just"/>
            <a:endParaRPr b="0" lang="fr-FR" sz="1400" spc="-1" strike="noStrike">
              <a:latin typeface="Arial"/>
            </a:endParaRPr>
          </a:p>
          <a:p>
            <a:pPr algn="just"/>
            <a:r>
              <a:rPr b="0" lang="fr-FR" sz="1400" spc="-1" strike="noStrike">
                <a:solidFill>
                  <a:srgbClr val="000000"/>
                </a:solidFill>
                <a:latin typeface="Arial"/>
                <a:ea typeface="ヒラギノ角ゴ Pro W3"/>
              </a:rPr>
              <a:t>Cliquer alors sur « Accepter ».</a:t>
            </a:r>
            <a:endParaRPr b="0" lang="fr-FR" sz="1400" spc="-1" strike="noStrike">
              <a:latin typeface="Arial"/>
            </a:endParaRPr>
          </a:p>
        </p:txBody>
      </p:sp>
      <p:pic>
        <p:nvPicPr>
          <p:cNvPr id="531" name="" descr=""/>
          <p:cNvPicPr/>
          <p:nvPr/>
        </p:nvPicPr>
        <p:blipFill>
          <a:blip r:embed="rId3"/>
          <a:srcRect l="32318" t="42371" r="0" b="0"/>
          <a:stretch/>
        </p:blipFill>
        <p:spPr>
          <a:xfrm>
            <a:off x="360000" y="4140000"/>
            <a:ext cx="2397960" cy="2520000"/>
          </a:xfrm>
          <a:prstGeom prst="rect">
            <a:avLst/>
          </a:prstGeom>
          <a:ln>
            <a:noFill/>
          </a:ln>
        </p:spPr>
      </p:pic>
      <p:pic>
        <p:nvPicPr>
          <p:cNvPr id="532" name="" descr=""/>
          <p:cNvPicPr/>
          <p:nvPr/>
        </p:nvPicPr>
        <p:blipFill>
          <a:blip r:embed="rId4"/>
          <a:srcRect l="0" t="0" r="13" b="42935"/>
          <a:stretch/>
        </p:blipFill>
        <p:spPr>
          <a:xfrm>
            <a:off x="362520" y="1445760"/>
            <a:ext cx="3597480" cy="253368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7883640" y="6321600"/>
            <a:ext cx="895680" cy="174960"/>
          </a:xfrm>
          <a:prstGeom prst="rect">
            <a:avLst/>
          </a:prstGeom>
          <a:noFill/>
          <a:ln>
            <a:noFill/>
          </a:ln>
        </p:spPr>
        <p:style>
          <a:lnRef idx="0"/>
          <a:fillRef idx="0"/>
          <a:effectRef idx="0"/>
          <a:fontRef idx="minor"/>
        </p:style>
      </p:sp>
      <p:sp>
        <p:nvSpPr>
          <p:cNvPr id="534" name="CustomShape 2"/>
          <p:cNvSpPr/>
          <p:nvPr/>
        </p:nvSpPr>
        <p:spPr>
          <a:xfrm>
            <a:off x="378720" y="2151000"/>
            <a:ext cx="8537760" cy="41853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1" lang="fr-FR" sz="2000" spc="-1" strike="noStrike">
                <a:solidFill>
                  <a:srgbClr val="000000"/>
                </a:solidFill>
                <a:latin typeface="Arial"/>
                <a:ea typeface="ヒラギノ角ゴ Pro W3"/>
              </a:rPr>
              <a:t>Menu Configurer &gt; Configurer l’interface</a:t>
            </a:r>
            <a:r>
              <a:rPr b="0" lang="fr-FR" sz="2000" spc="-1" strike="noStrike">
                <a:solidFill>
                  <a:srgbClr val="000000"/>
                </a:solidFill>
                <a:latin typeface="Arial"/>
                <a:ea typeface="ヒラギノ角ゴ Pro W3"/>
              </a:rPr>
              <a:t> </a:t>
            </a:r>
            <a:endParaRPr b="0" lang="fr-FR" sz="2000" spc="-1" strike="noStrike">
              <a:latin typeface="Arial"/>
            </a:endParaRPr>
          </a:p>
          <a:p>
            <a:pPr>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Affichage</a:t>
            </a:r>
            <a:r>
              <a:rPr b="0" lang="fr-FR" sz="2000" spc="-1" strike="noStrike">
                <a:solidFill>
                  <a:srgbClr val="000000"/>
                </a:solidFill>
                <a:latin typeface="Arial"/>
                <a:ea typeface="ヒラギノ角ゴ Pro W3"/>
              </a:rPr>
              <a:t> : afficher le gestionnaire de fichier, afficher le gestionnaire de projet, afficher les messages, plein écran</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Barres d’outils </a:t>
            </a:r>
            <a:r>
              <a:rPr b="0" lang="fr-FR" sz="2000" spc="-1" strike="noStrike">
                <a:solidFill>
                  <a:srgbClr val="000000"/>
                </a:solidFill>
                <a:latin typeface="Arial"/>
                <a:ea typeface="ヒラギノ角ゴ Pro W3"/>
              </a:rPr>
              <a:t>: afficher la barre d’outils de fichiers, afficher la barre d’édition, afficher le processus, afficher la barre d’options,…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Sauvegarder/Lancer</a:t>
            </a:r>
            <a:r>
              <a:rPr b="0" lang="fr-FR" sz="2000" spc="-1" strike="noStrike">
                <a:solidFill>
                  <a:srgbClr val="000000"/>
                </a:solidFill>
                <a:latin typeface="Arial"/>
                <a:ea typeface="ヒラギノ角ゴ Pro W3"/>
              </a:rPr>
              <a:t> : sauvegarder le projet automatiquement, charger le projet par défaut au lancement, charger les données utilisateur au lancement.</a:t>
            </a: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Console </a:t>
            </a:r>
            <a:r>
              <a:rPr b="0" lang="fr-FR" sz="2000" spc="-1" strike="noStrike">
                <a:solidFill>
                  <a:srgbClr val="000000"/>
                </a:solidFill>
                <a:latin typeface="Arial"/>
                <a:ea typeface="ヒラギノ角ゴ Pro W3"/>
              </a:rPr>
              <a:t>: limiter la sortie de la console, limiter la verbosité</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535" name="CustomShape 3"/>
          <p:cNvSpPr/>
          <p:nvPr/>
        </p:nvSpPr>
        <p:spPr>
          <a:xfrm>
            <a:off x="300960" y="221400"/>
            <a:ext cx="8537760" cy="496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36" name="CustomShape 4"/>
          <p:cNvSpPr/>
          <p:nvPr/>
        </p:nvSpPr>
        <p:spPr>
          <a:xfrm>
            <a:off x="1584000" y="5184000"/>
            <a:ext cx="360" cy="342360"/>
          </a:xfrm>
          <a:prstGeom prst="rect">
            <a:avLst/>
          </a:prstGeom>
          <a:noFill/>
          <a:ln>
            <a:noFill/>
          </a:ln>
        </p:spPr>
        <p:style>
          <a:lnRef idx="0"/>
          <a:fillRef idx="0"/>
          <a:effectRef idx="0"/>
          <a:fontRef idx="minor"/>
        </p:style>
      </p:sp>
      <p:sp>
        <p:nvSpPr>
          <p:cNvPr id="537" name="CustomShape 5"/>
          <p:cNvSpPr/>
          <p:nvPr/>
        </p:nvSpPr>
        <p:spPr>
          <a:xfrm>
            <a:off x="1332000" y="6321600"/>
            <a:ext cx="6475680" cy="174960"/>
          </a:xfrm>
          <a:prstGeom prst="rect">
            <a:avLst/>
          </a:prstGeom>
          <a:noFill/>
          <a:ln>
            <a:noFill/>
          </a:ln>
        </p:spPr>
        <p:style>
          <a:lnRef idx="0"/>
          <a:fillRef idx="0"/>
          <a:effectRef idx="0"/>
          <a:fontRef idx="minor"/>
        </p:style>
      </p:sp>
      <p:sp>
        <p:nvSpPr>
          <p:cNvPr id="538" name="CustomShape 6"/>
          <p:cNvSpPr/>
          <p:nvPr/>
        </p:nvSpPr>
        <p:spPr>
          <a:xfrm>
            <a:off x="1501200" y="6356520"/>
            <a:ext cx="6017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39" name="CustomShape 7"/>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EFB85D9C-8880-49B8-8190-A2AE5E80A4A1}"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40" name="Image 9" descr=""/>
          <p:cNvPicPr/>
          <p:nvPr/>
        </p:nvPicPr>
        <p:blipFill>
          <a:blip r:embed="rId1"/>
          <a:stretch/>
        </p:blipFill>
        <p:spPr>
          <a:xfrm>
            <a:off x="300960" y="1056960"/>
            <a:ext cx="8537760" cy="1217880"/>
          </a:xfrm>
          <a:prstGeom prst="rect">
            <a:avLst/>
          </a:prstGeom>
          <a:ln>
            <a:noFill/>
          </a:ln>
        </p:spPr>
      </p:pic>
      <p:sp>
        <p:nvSpPr>
          <p:cNvPr id="541"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20960" y="1953000"/>
            <a:ext cx="8600760" cy="377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175" name="CustomShape 2"/>
          <p:cNvSpPr/>
          <p:nvPr/>
        </p:nvSpPr>
        <p:spPr>
          <a:xfrm>
            <a:off x="7546680" y="5849280"/>
            <a:ext cx="895680" cy="174960"/>
          </a:xfrm>
          <a:prstGeom prst="rect">
            <a:avLst/>
          </a:prstGeom>
          <a:noFill/>
          <a:ln>
            <a:noFill/>
          </a:ln>
        </p:spPr>
        <p:style>
          <a:lnRef idx="0"/>
          <a:fillRef idx="0"/>
          <a:effectRef idx="0"/>
          <a:fontRef idx="minor"/>
        </p:style>
      </p:sp>
      <p:sp>
        <p:nvSpPr>
          <p:cNvPr id="176" name="CustomShape 3"/>
          <p:cNvSpPr/>
          <p:nvPr/>
        </p:nvSpPr>
        <p:spPr>
          <a:xfrm>
            <a:off x="107280" y="36000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 CONNEXION AU BUREAU</a:t>
            </a:r>
            <a:endParaRPr b="0" lang="fr-FR" sz="2400" spc="-1" strike="noStrike">
              <a:latin typeface="Arial"/>
            </a:endParaRPr>
          </a:p>
          <a:p>
            <a:pPr algn="ctr">
              <a:lnSpc>
                <a:spcPct val="100000"/>
              </a:lnSpc>
            </a:pPr>
            <a:endParaRPr b="0" lang="fr-FR" sz="2400" spc="-1" strike="noStrike">
              <a:latin typeface="Arial"/>
            </a:endParaRPr>
          </a:p>
        </p:txBody>
      </p:sp>
      <p:sp>
        <p:nvSpPr>
          <p:cNvPr id="177" name="CustomShape 4"/>
          <p:cNvSpPr/>
          <p:nvPr/>
        </p:nvSpPr>
        <p:spPr>
          <a:xfrm>
            <a:off x="576360" y="1449360"/>
            <a:ext cx="7987320" cy="4063680"/>
          </a:xfrm>
          <a:prstGeom prst="rect">
            <a:avLst/>
          </a:prstGeom>
          <a:noFill/>
          <a:ln>
            <a:noFill/>
          </a:ln>
        </p:spPr>
        <p:style>
          <a:lnRef idx="0"/>
          <a:fillRef idx="0"/>
          <a:effectRef idx="0"/>
          <a:fontRef idx="minor"/>
        </p:style>
      </p:sp>
      <p:pic>
        <p:nvPicPr>
          <p:cNvPr id="178" name="Image 199" descr=""/>
          <p:cNvPicPr/>
          <p:nvPr/>
        </p:nvPicPr>
        <p:blipFill>
          <a:blip r:embed="rId1"/>
          <a:srcRect l="0" t="-241" r="7168" b="0"/>
          <a:stretch/>
        </p:blipFill>
        <p:spPr>
          <a:xfrm>
            <a:off x="4649400" y="3605760"/>
            <a:ext cx="4354200" cy="2435760"/>
          </a:xfrm>
          <a:prstGeom prst="rect">
            <a:avLst/>
          </a:prstGeom>
          <a:ln>
            <a:noFill/>
          </a:ln>
        </p:spPr>
      </p:pic>
      <p:sp>
        <p:nvSpPr>
          <p:cNvPr id="179" name="CustomShape 5"/>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43C3A6C4-2EC5-45C1-B73F-B95A7B7CA20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80" name="CustomShape 6"/>
          <p:cNvSpPr/>
          <p:nvPr/>
        </p:nvSpPr>
        <p:spPr>
          <a:xfrm>
            <a:off x="384480" y="1183680"/>
            <a:ext cx="8611560" cy="2830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Lancer l’ordinateur. </a:t>
            </a:r>
            <a:r>
              <a:rPr b="0" lang="fr-FR" sz="1800" spc="-1" strike="noStrike">
                <a:solidFill>
                  <a:srgbClr val="ff0000"/>
                </a:solidFill>
                <a:latin typeface="Calibri"/>
                <a:ea typeface="DejaVu Sans"/>
              </a:rPr>
              <a:t>Toujours</a:t>
            </a:r>
            <a:r>
              <a:rPr b="0" lang="fr-FR" sz="1800" spc="-1" strike="noStrike">
                <a:solidFill>
                  <a:srgbClr val="000000"/>
                </a:solidFill>
                <a:latin typeface="Calibri"/>
                <a:ea typeface="DejaVu Sans"/>
              </a:rPr>
              <a:t> insérer la clé USB3 dans son port.</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certains matériels</a:t>
            </a:r>
            <a:r>
              <a:rPr b="0" lang="fr-FR" sz="1800" spc="-1" strike="noStrike">
                <a:solidFill>
                  <a:srgbClr val="ff0000"/>
                </a:solidFill>
                <a:latin typeface="Calibri"/>
                <a:ea typeface="DejaVu Sans"/>
              </a:rPr>
              <a:t>, il faut n’insérer la clé USB3 dédiée dans son port qu’au stade de l’écran de connexion</a:t>
            </a:r>
            <a:r>
              <a:rPr b="0" lang="fr-FR" sz="1800" spc="-1" strike="noStrike">
                <a:solidFill>
                  <a:srgbClr val="000000"/>
                </a:solidFill>
                <a:latin typeface="Calibri"/>
                <a:ea typeface="DejaVu Sans"/>
              </a:rPr>
              <a:t>, quand le mot de passe est demandé. Une insertion avant ce stade peut causer des problèmes de démarrage.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N’utiliser que la clé formatée EXFAT et compatible avec les PC Windows, fournie par la DSI.</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L’écran de connexion propose 9 comptes intitulés section_1, …, section_9 qui peuvent servir aux différentes sections.</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D’autres comptes utilisateurs peuvent être créés par l’API.</a:t>
            </a:r>
            <a:endParaRPr b="0" lang="fr-FR" sz="1800" spc="-1" strike="noStrike">
              <a:latin typeface="Arial"/>
            </a:endParaRPr>
          </a:p>
        </p:txBody>
      </p:sp>
      <p:sp>
        <p:nvSpPr>
          <p:cNvPr id="181" name="CustomShape 7"/>
          <p:cNvSpPr/>
          <p:nvPr/>
        </p:nvSpPr>
        <p:spPr>
          <a:xfrm>
            <a:off x="5839920" y="6026760"/>
            <a:ext cx="2481840" cy="636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du bureau</a:t>
            </a:r>
            <a:endParaRPr b="0" lang="fr-FR" sz="1800" spc="-1" strike="noStrike">
              <a:latin typeface="Arial"/>
            </a:endParaRPr>
          </a:p>
        </p:txBody>
      </p:sp>
      <p:pic>
        <p:nvPicPr>
          <p:cNvPr id="182" name="Image 5" descr=""/>
          <p:cNvPicPr/>
          <p:nvPr/>
        </p:nvPicPr>
        <p:blipFill>
          <a:blip r:embed="rId2"/>
          <a:srcRect l="27847" t="11665" r="6891" b="20029"/>
          <a:stretch/>
        </p:blipFill>
        <p:spPr>
          <a:xfrm>
            <a:off x="478800" y="3611880"/>
            <a:ext cx="4071600" cy="2396160"/>
          </a:xfrm>
          <a:prstGeom prst="rect">
            <a:avLst/>
          </a:prstGeom>
          <a:ln>
            <a:noFill/>
          </a:ln>
        </p:spPr>
      </p:pic>
      <p:sp>
        <p:nvSpPr>
          <p:cNvPr id="183" name="CustomShape 8"/>
          <p:cNvSpPr/>
          <p:nvPr/>
        </p:nvSpPr>
        <p:spPr>
          <a:xfrm>
            <a:off x="478800" y="6050520"/>
            <a:ext cx="3825720" cy="636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de l’écran de connexion</a:t>
            </a:r>
            <a:endParaRPr b="0" lang="fr-FR" sz="1800" spc="-1" strike="noStrike">
              <a:latin typeface="Arial"/>
            </a:endParaRPr>
          </a:p>
        </p:txBody>
      </p:sp>
      <p:sp>
        <p:nvSpPr>
          <p:cNvPr id="184" name="CustomShape 9"/>
          <p:cNvSpPr/>
          <p:nvPr/>
        </p:nvSpPr>
        <p:spPr>
          <a:xfrm>
            <a:off x="2235600" y="6624000"/>
            <a:ext cx="5214600" cy="254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1152000" y="6356520"/>
            <a:ext cx="60771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3"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8CA27BB8-C7DC-4A12-8FBA-A6343D8A1D40}"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44" name="Image 3" descr=""/>
          <p:cNvPicPr/>
          <p:nvPr/>
        </p:nvPicPr>
        <p:blipFill>
          <a:blip r:embed="rId1"/>
          <a:stretch/>
        </p:blipFill>
        <p:spPr>
          <a:xfrm>
            <a:off x="1024560" y="1311120"/>
            <a:ext cx="7387560" cy="4205520"/>
          </a:xfrm>
          <a:prstGeom prst="rect">
            <a:avLst/>
          </a:prstGeom>
          <a:ln>
            <a:noFill/>
          </a:ln>
        </p:spPr>
      </p:pic>
      <p:sp>
        <p:nvSpPr>
          <p:cNvPr id="545" name="CustomShape 3"/>
          <p:cNvSpPr/>
          <p:nvPr/>
        </p:nvSpPr>
        <p:spPr>
          <a:xfrm>
            <a:off x="300960" y="401400"/>
            <a:ext cx="8537760" cy="680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1728000" y="6336000"/>
            <a:ext cx="52542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7"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0C0F66B3-BA1D-4FAD-B4E1-D69CBD377DA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48" name="CustomShape 3"/>
          <p:cNvSpPr/>
          <p:nvPr/>
        </p:nvSpPr>
        <p:spPr>
          <a:xfrm>
            <a:off x="314640" y="196560"/>
            <a:ext cx="8537760" cy="449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49" name="CustomShape 4"/>
          <p:cNvSpPr/>
          <p:nvPr/>
        </p:nvSpPr>
        <p:spPr>
          <a:xfrm>
            <a:off x="398520" y="1112040"/>
            <a:ext cx="8537760" cy="491724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latin typeface="Calibri"/>
                <a:ea typeface="DejaVu Sans"/>
              </a:rPr>
              <a:t>Les options de configuration d’affichage </a:t>
            </a:r>
            <a:r>
              <a:rPr b="0" lang="fr-FR" sz="1600" spc="-1" strike="noStrike">
                <a:solidFill>
                  <a:srgbClr val="000000"/>
                </a:solidFill>
                <a:latin typeface="Calibri"/>
                <a:ea typeface="DejaVu Sans"/>
              </a:rPr>
              <a:t>permettent de simplifier l’interface graphique ou au contraire d’activer certaines fonctionnalités. </a:t>
            </a:r>
            <a:r>
              <a:rPr b="1" lang="fr-FR" sz="1600" spc="-1" strike="noStrike">
                <a:solidFill>
                  <a:srgbClr val="000000"/>
                </a:solidFill>
                <a:latin typeface="Calibri"/>
                <a:ea typeface="DejaVu Sans"/>
              </a:rPr>
              <a:t>Les options de barre d’outils </a:t>
            </a:r>
            <a:r>
              <a:rPr b="0" lang="fr-FR" sz="1600" spc="-1" strike="noStrike">
                <a:solidFill>
                  <a:srgbClr val="000000"/>
                </a:solidFill>
                <a:latin typeface="Calibri"/>
                <a:ea typeface="DejaVu Sans"/>
              </a:rPr>
              <a:t>permettent d’enlever ou de rajouter des icônes.</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Sauvegarder/Lancer</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n’est pas chargé au lancement. Ce chargement peut être activé en cochant la case d’option correspondante.</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latin typeface="Calibri"/>
                <a:ea typeface="DejaVu Sans"/>
              </a:rPr>
              <a:t>). En l’absence de disque optique, l’ensemble des données de paye de l’arborescence à gauche de l’interface est importé dans l’onglet.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de Console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Ces options permettent de réguler la quantité des messages d’avertissement (</a:t>
            </a:r>
            <a:r>
              <a:rPr b="0" i="1" lang="fr-FR" sz="1600" spc="-1" strike="noStrike">
                <a:solidFill>
                  <a:srgbClr val="000000"/>
                </a:solidFill>
                <a:latin typeface="Calibri"/>
                <a:ea typeface="DejaVu Sans"/>
              </a:rPr>
              <a:t>la verbosité</a:t>
            </a:r>
            <a:r>
              <a:rPr b="0" lang="fr-FR" sz="1600" spc="-1" strike="noStrike">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latin typeface="Calibri"/>
                <a:ea typeface="DejaVu Sans"/>
              </a:rPr>
              <a:t>Limiter la verbosité</a:t>
            </a:r>
            <a:r>
              <a:rPr b="0" lang="fr-FR" sz="1600" spc="-1" strike="noStrike">
                <a:solidFill>
                  <a:srgbClr val="000000"/>
                </a:solidFill>
                <a:latin typeface="Calibri"/>
                <a:ea typeface="DejaVu Sans"/>
              </a:rPr>
              <a: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endParaRPr b="0" lang="fr-FR" sz="16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C0F7258B-AA04-450C-8E7B-698B98F384E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51" name="CustomShape 2"/>
          <p:cNvSpPr/>
          <p:nvPr/>
        </p:nvSpPr>
        <p:spPr>
          <a:xfrm>
            <a:off x="126360" y="2570760"/>
            <a:ext cx="8888760" cy="1386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LA PRODUCTION ET LE CONTRÔLE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DES BASES DE DONNéES</a:t>
            </a:r>
            <a:endParaRPr b="0" lang="fr-FR" sz="24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70560" y="1845000"/>
            <a:ext cx="8911080" cy="3092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553" name="CustomShape 2"/>
          <p:cNvSpPr/>
          <p:nvPr/>
        </p:nvSpPr>
        <p:spPr>
          <a:xfrm>
            <a:off x="1332000" y="6321600"/>
            <a:ext cx="6475680" cy="174960"/>
          </a:xfrm>
          <a:prstGeom prst="rect">
            <a:avLst/>
          </a:prstGeom>
          <a:noFill/>
          <a:ln>
            <a:noFill/>
          </a:ln>
        </p:spPr>
        <p:style>
          <a:lnRef idx="0"/>
          <a:fillRef idx="0"/>
          <a:effectRef idx="0"/>
          <a:fontRef idx="minor"/>
        </p:style>
      </p:sp>
      <p:sp>
        <p:nvSpPr>
          <p:cNvPr id="554" name="CustomShape 3"/>
          <p:cNvSpPr/>
          <p:nvPr/>
        </p:nvSpPr>
        <p:spPr>
          <a:xfrm>
            <a:off x="7883640" y="6321600"/>
            <a:ext cx="895680" cy="174960"/>
          </a:xfrm>
          <a:prstGeom prst="rect">
            <a:avLst/>
          </a:prstGeom>
          <a:noFill/>
          <a:ln>
            <a:noFill/>
          </a:ln>
        </p:spPr>
        <p:style>
          <a:lnRef idx="0"/>
          <a:fillRef idx="0"/>
          <a:effectRef idx="0"/>
          <a:fontRef idx="minor"/>
        </p:style>
      </p:sp>
      <p:sp>
        <p:nvSpPr>
          <p:cNvPr id="555" name="CustomShape 4"/>
          <p:cNvSpPr/>
          <p:nvPr/>
        </p:nvSpPr>
        <p:spPr>
          <a:xfrm>
            <a:off x="70200" y="351720"/>
            <a:ext cx="9087840" cy="572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Produire la base de données CSV</a:t>
            </a:r>
            <a:endParaRPr b="0" lang="fr-FR" sz="2400" spc="-1" strike="noStrike">
              <a:latin typeface="Arial"/>
            </a:endParaRPr>
          </a:p>
          <a:p>
            <a:pPr algn="ctr">
              <a:lnSpc>
                <a:spcPct val="100000"/>
              </a:lnSpc>
            </a:pPr>
            <a:endParaRPr b="0" lang="fr-FR" sz="2400" spc="-1" strike="noStrike">
              <a:latin typeface="Arial"/>
            </a:endParaRPr>
          </a:p>
        </p:txBody>
      </p:sp>
      <p:sp>
        <p:nvSpPr>
          <p:cNvPr id="556" name="CustomShape 5"/>
          <p:cNvSpPr/>
          <p:nvPr/>
        </p:nvSpPr>
        <p:spPr>
          <a:xfrm>
            <a:off x="179640" y="1845000"/>
            <a:ext cx="4255560" cy="319788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latin typeface="Arial"/>
                <a:ea typeface="ヒラギノ角ゴ Pro W3"/>
              </a:rPr>
              <a:t>Cliquer sur l’icône « CSV » de la barre d’outils afin de produire la base de données.csv. </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44546a"/>
                </a:solid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latin typeface="Times New Roman"/>
                <a:ea typeface="ヒラギノ角ゴ Pro W3"/>
              </a:rPr>
              <a:t>.</a:t>
            </a:r>
            <a:endParaRPr b="0" lang="fr-FR" sz="2000" spc="-1" strike="noStrike">
              <a:latin typeface="Arial"/>
            </a:endParaRPr>
          </a:p>
        </p:txBody>
      </p:sp>
      <p:sp>
        <p:nvSpPr>
          <p:cNvPr id="557"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58" name="Image 1" descr=""/>
          <p:cNvPicPr/>
          <p:nvPr/>
        </p:nvPicPr>
        <p:blipFill>
          <a:blip r:embed="rId1"/>
          <a:srcRect l="0" t="0" r="41777" b="91625"/>
          <a:stretch/>
        </p:blipFill>
        <p:spPr>
          <a:xfrm>
            <a:off x="3800880" y="1260720"/>
            <a:ext cx="5311440" cy="474480"/>
          </a:xfrm>
          <a:prstGeom prst="rect">
            <a:avLst/>
          </a:prstGeom>
          <a:ln>
            <a:noFill/>
          </a:ln>
        </p:spPr>
      </p:pic>
      <p:sp>
        <p:nvSpPr>
          <p:cNvPr id="559" name="CustomShape 7"/>
          <p:cNvSpPr/>
          <p:nvPr/>
        </p:nvSpPr>
        <p:spPr>
          <a:xfrm>
            <a:off x="7486560" y="1320120"/>
            <a:ext cx="321120" cy="475920"/>
          </a:xfrm>
          <a:prstGeom prst="ellipse">
            <a:avLst/>
          </a:prstGeom>
          <a:noFill/>
          <a:ln w="19080">
            <a:solidFill>
              <a:srgbClr val="ff0066"/>
            </a:solidFill>
            <a:round/>
          </a:ln>
        </p:spPr>
        <p:style>
          <a:lnRef idx="0"/>
          <a:fillRef idx="0"/>
          <a:effectRef idx="0"/>
          <a:fontRef idx="minor"/>
        </p:style>
      </p:sp>
      <p:pic>
        <p:nvPicPr>
          <p:cNvPr id="560" name="Picture 2" descr=""/>
          <p:cNvPicPr/>
          <p:nvPr/>
        </p:nvPicPr>
        <p:blipFill>
          <a:blip r:embed="rId2"/>
          <a:stretch/>
        </p:blipFill>
        <p:spPr>
          <a:xfrm>
            <a:off x="3564000" y="2506680"/>
            <a:ext cx="596160" cy="1043640"/>
          </a:xfrm>
          <a:prstGeom prst="rect">
            <a:avLst/>
          </a:prstGeom>
          <a:ln>
            <a:noFill/>
          </a:ln>
        </p:spPr>
      </p:pic>
      <p:sp>
        <p:nvSpPr>
          <p:cNvPr id="561" name="CustomShape 8"/>
          <p:cNvSpPr/>
          <p:nvPr/>
        </p:nvSpPr>
        <p:spPr>
          <a:xfrm>
            <a:off x="1803600" y="6356520"/>
            <a:ext cx="49053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62" name="CustomShape 9"/>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DD4837A8-C84A-4252-8684-0A20605F8B0A}"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120960" y="1953000"/>
            <a:ext cx="8600760" cy="377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564" name="CustomShape 2"/>
          <p:cNvSpPr/>
          <p:nvPr/>
        </p:nvSpPr>
        <p:spPr>
          <a:xfrm>
            <a:off x="7883640" y="6321600"/>
            <a:ext cx="895680" cy="174960"/>
          </a:xfrm>
          <a:prstGeom prst="rect">
            <a:avLst/>
          </a:prstGeom>
          <a:noFill/>
          <a:ln>
            <a:noFill/>
          </a:ln>
        </p:spPr>
        <p:style>
          <a:lnRef idx="0"/>
          <a:fillRef idx="0"/>
          <a:effectRef idx="0"/>
          <a:fontRef idx="minor"/>
        </p:style>
      </p:sp>
      <p:sp>
        <p:nvSpPr>
          <p:cNvPr id="565" name="CustomShape 3"/>
          <p:cNvSpPr/>
          <p:nvPr/>
        </p:nvSpPr>
        <p:spPr>
          <a:xfrm>
            <a:off x="199080" y="36000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66" name="CustomShape 4"/>
          <p:cNvSpPr/>
          <p:nvPr/>
        </p:nvSpPr>
        <p:spPr>
          <a:xfrm>
            <a:off x="199080" y="1269000"/>
            <a:ext cx="8860680" cy="136440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latin typeface="Times New Roman"/>
                <a:ea typeface="ヒラギノ角ゴ Pro W3"/>
              </a:rPr>
              <a:t>Deux bases CSV :</a:t>
            </a:r>
            <a:endParaRPr b="0" lang="fr-FR" sz="2400" spc="-1" strike="noStrike">
              <a:latin typeface="Arial"/>
            </a:endParaRPr>
          </a:p>
          <a:p>
            <a:pPr marL="343080" indent="-33948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bulletins de paye (fichier léger) </a:t>
            </a:r>
            <a:endParaRPr b="0" lang="fr-FR" sz="2400" spc="-1" strike="noStrike">
              <a:latin typeface="Arial"/>
            </a:endParaRPr>
          </a:p>
          <a:p>
            <a:pPr marL="343080" indent="-33948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lignes de paye fusionnées aux bulletins de paye</a:t>
            </a:r>
            <a:endParaRPr b="0" lang="fr-FR" sz="2400" spc="-1" strike="noStrike">
              <a:latin typeface="Arial"/>
            </a:endParaRPr>
          </a:p>
        </p:txBody>
      </p:sp>
      <p:pic>
        <p:nvPicPr>
          <p:cNvPr id="567" name="Image 1" descr=""/>
          <p:cNvPicPr/>
          <p:nvPr/>
        </p:nvPicPr>
        <p:blipFill>
          <a:blip r:embed="rId1"/>
          <a:srcRect l="-95" t="47" r="29905" b="85897"/>
          <a:stretch/>
        </p:blipFill>
        <p:spPr>
          <a:xfrm>
            <a:off x="521280" y="2940480"/>
            <a:ext cx="6963120" cy="868320"/>
          </a:xfrm>
          <a:prstGeom prst="rect">
            <a:avLst/>
          </a:prstGeom>
          <a:ln>
            <a:noFill/>
          </a:ln>
        </p:spPr>
      </p:pic>
      <p:sp>
        <p:nvSpPr>
          <p:cNvPr id="568" name="CustomShape 5"/>
          <p:cNvSpPr/>
          <p:nvPr/>
        </p:nvSpPr>
        <p:spPr>
          <a:xfrm rot="21518400">
            <a:off x="5114880" y="3031200"/>
            <a:ext cx="527400" cy="353160"/>
          </a:xfrm>
          <a:prstGeom prst="ellipse">
            <a:avLst/>
          </a:prstGeom>
          <a:noFill/>
          <a:ln w="29160">
            <a:solidFill>
              <a:srgbClr val="ff0066"/>
            </a:solidFill>
            <a:round/>
          </a:ln>
        </p:spPr>
        <p:style>
          <a:lnRef idx="0"/>
          <a:fillRef idx="0"/>
          <a:effectRef idx="0"/>
          <a:fontRef idx="minor"/>
        </p:style>
      </p:sp>
      <p:sp>
        <p:nvSpPr>
          <p:cNvPr id="569" name="CustomShape 6"/>
          <p:cNvSpPr/>
          <p:nvPr/>
        </p:nvSpPr>
        <p:spPr>
          <a:xfrm>
            <a:off x="3938760" y="3837600"/>
            <a:ext cx="2516760" cy="343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Accès aux bases</a:t>
            </a:r>
            <a:endParaRPr b="0" lang="fr-FR" sz="1800" spc="-1" strike="noStrike">
              <a:latin typeface="Arial"/>
            </a:endParaRPr>
          </a:p>
        </p:txBody>
      </p:sp>
      <p:sp>
        <p:nvSpPr>
          <p:cNvPr id="570" name="Line 7"/>
          <p:cNvSpPr/>
          <p:nvPr/>
        </p:nvSpPr>
        <p:spPr>
          <a:xfrm flipH="1" flipV="1">
            <a:off x="4968000" y="3528000"/>
            <a:ext cx="1368000" cy="360000"/>
          </a:xfrm>
          <a:prstGeom prst="line">
            <a:avLst/>
          </a:prstGeom>
          <a:ln>
            <a:noFill/>
          </a:ln>
        </p:spPr>
        <p:style>
          <a:lnRef idx="0"/>
          <a:fillRef idx="0"/>
          <a:effectRef idx="0"/>
          <a:fontRef idx="minor"/>
        </p:style>
      </p:sp>
      <p:sp>
        <p:nvSpPr>
          <p:cNvPr id="571" name="CustomShape 8"/>
          <p:cNvSpPr/>
          <p:nvPr/>
        </p:nvSpPr>
        <p:spPr>
          <a:xfrm>
            <a:off x="1459800" y="6379560"/>
            <a:ext cx="5534640" cy="3758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2" name="CustomShape 9"/>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584537AE-8F03-4B4C-81E3-66887DF0937F}"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3" name="Image 297" descr=""/>
          <p:cNvPicPr/>
          <p:nvPr/>
        </p:nvPicPr>
        <p:blipFill>
          <a:blip r:embed="rId1"/>
          <a:stretch/>
        </p:blipFill>
        <p:spPr>
          <a:xfrm>
            <a:off x="199080" y="1170720"/>
            <a:ext cx="8888760" cy="1647720"/>
          </a:xfrm>
          <a:prstGeom prst="rect">
            <a:avLst/>
          </a:prstGeom>
          <a:ln>
            <a:noFill/>
          </a:ln>
        </p:spPr>
      </p:pic>
      <p:sp>
        <p:nvSpPr>
          <p:cNvPr id="574" name="CustomShape 1"/>
          <p:cNvSpPr/>
          <p:nvPr/>
        </p:nvSpPr>
        <p:spPr>
          <a:xfrm>
            <a:off x="199080" y="36000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75" name="CustomShape 2"/>
          <p:cNvSpPr/>
          <p:nvPr/>
        </p:nvSpPr>
        <p:spPr>
          <a:xfrm>
            <a:off x="1492200" y="3467880"/>
            <a:ext cx="6853320" cy="207648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latin typeface="Arial"/>
                <a:ea typeface="DejaVu Sans"/>
              </a:rPr>
              <a:t>Les bases CSV sont lisibles sous Excel (Windows) ou Calc (poste dédié Linux).</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Elles sont directement générées sur la clé USB3.</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Recopier les bases de données de la clé USB3 sur votre PC Windows</a:t>
            </a:r>
            <a:r>
              <a:rPr b="0" lang="fr-FR" sz="1800" spc="-1" strike="noStrike">
                <a:solidFill>
                  <a:srgbClr val="0000cc"/>
                </a:solidFill>
                <a:latin typeface="Arial"/>
                <a:ea typeface="DejaVu Sans"/>
              </a:rPr>
              <a:t>.</a:t>
            </a:r>
            <a:endParaRPr b="0" lang="fr-FR" sz="1800" spc="-1" strike="noStrike">
              <a:latin typeface="Arial"/>
            </a:endParaRPr>
          </a:p>
          <a:p>
            <a:pPr>
              <a:lnSpc>
                <a:spcPct val="100000"/>
              </a:lnSpc>
            </a:pPr>
            <a:endParaRPr b="0" lang="fr-FR" sz="1800" spc="-1" strike="noStrike">
              <a:latin typeface="Arial"/>
            </a:endParaRPr>
          </a:p>
        </p:txBody>
      </p:sp>
      <p:sp>
        <p:nvSpPr>
          <p:cNvPr id="576" name="CustomShape 3"/>
          <p:cNvSpPr/>
          <p:nvPr/>
        </p:nvSpPr>
        <p:spPr>
          <a:xfrm>
            <a:off x="1602360" y="6356520"/>
            <a:ext cx="516528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7" name="CustomShape 4"/>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5D0A2D75-70D3-4031-9FED-C07904621F8C}"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8" name="Image 300" descr=""/>
          <p:cNvPicPr/>
          <p:nvPr/>
        </p:nvPicPr>
        <p:blipFill>
          <a:blip r:embed="rId1"/>
          <a:srcRect l="0" t="0" r="69404" b="0"/>
          <a:stretch/>
        </p:blipFill>
        <p:spPr>
          <a:xfrm>
            <a:off x="199080" y="1124640"/>
            <a:ext cx="8689320" cy="3668760"/>
          </a:xfrm>
          <a:prstGeom prst="rect">
            <a:avLst/>
          </a:prstGeom>
          <a:ln>
            <a:noFill/>
          </a:ln>
        </p:spPr>
      </p:pic>
      <p:sp>
        <p:nvSpPr>
          <p:cNvPr id="579" name="CustomShape 1"/>
          <p:cNvSpPr/>
          <p:nvPr/>
        </p:nvSpPr>
        <p:spPr>
          <a:xfrm>
            <a:off x="199080" y="36000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EXEMPLE DE VISUALISATION CALC sous LINUX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ou EXCEL sous WINDOWS</a:t>
            </a:r>
            <a:endParaRPr b="0" lang="fr-FR" sz="2400" spc="-1" strike="noStrike">
              <a:latin typeface="Arial"/>
            </a:endParaRPr>
          </a:p>
        </p:txBody>
      </p:sp>
      <p:sp>
        <p:nvSpPr>
          <p:cNvPr id="580" name="CustomShape 2"/>
          <p:cNvSpPr/>
          <p:nvPr/>
        </p:nvSpPr>
        <p:spPr>
          <a:xfrm>
            <a:off x="199080" y="4600440"/>
            <a:ext cx="8689320" cy="14889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Arial"/>
                <a:ea typeface="DejaVu Sans"/>
              </a:rPr>
              <a:t>Le traitement (TCD…) est réalisé sur les postes PC Windows (Excel).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81" name="CustomShape 3"/>
          <p:cNvSpPr/>
          <p:nvPr/>
        </p:nvSpPr>
        <p:spPr>
          <a:xfrm>
            <a:off x="1332000" y="6321600"/>
            <a:ext cx="6475680" cy="174960"/>
          </a:xfrm>
          <a:prstGeom prst="rect">
            <a:avLst/>
          </a:prstGeom>
          <a:noFill/>
          <a:ln>
            <a:noFill/>
          </a:ln>
        </p:spPr>
        <p:style>
          <a:lnRef idx="0"/>
          <a:fillRef idx="0"/>
          <a:effectRef idx="0"/>
          <a:fontRef idx="minor"/>
        </p:style>
      </p:sp>
      <p:sp>
        <p:nvSpPr>
          <p:cNvPr id="582" name="CustomShape 4"/>
          <p:cNvSpPr/>
          <p:nvPr/>
        </p:nvSpPr>
        <p:spPr>
          <a:xfrm>
            <a:off x="2080440" y="6356520"/>
            <a:ext cx="48888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3" name="CustomShape 5"/>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5D2FE678-6AFB-451F-9AE0-FD3F107E4465}"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251640" y="1124640"/>
            <a:ext cx="8225280" cy="469152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Altaïr crée deux bases en au format CSV au format CSV lisible sous Excel (ou Calc) : </a:t>
            </a:r>
            <a:endParaRPr b="0" lang="fr-FR" sz="1800" spc="-1" strike="noStrike">
              <a:latin typeface="Arial"/>
            </a:endParaRPr>
          </a:p>
          <a:p>
            <a:pPr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Catégorie de ligne de paye : voir la traduction du codage dans l’Aide.</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Ces deux bases peuvent être utilisées pour des tableaux croisés dynamiques sous Excel.</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p:txBody>
      </p:sp>
      <p:sp>
        <p:nvSpPr>
          <p:cNvPr id="585" name="CustomShape 2"/>
          <p:cNvSpPr/>
          <p:nvPr/>
        </p:nvSpPr>
        <p:spPr>
          <a:xfrm>
            <a:off x="7883640" y="6321600"/>
            <a:ext cx="895680" cy="174960"/>
          </a:xfrm>
          <a:prstGeom prst="rect">
            <a:avLst/>
          </a:prstGeom>
          <a:noFill/>
          <a:ln>
            <a:noFill/>
          </a:ln>
        </p:spPr>
        <p:style>
          <a:lnRef idx="0"/>
          <a:fillRef idx="0"/>
          <a:effectRef idx="0"/>
          <a:fontRef idx="minor"/>
        </p:style>
      </p:sp>
      <p:sp>
        <p:nvSpPr>
          <p:cNvPr id="586" name="CustomShape 3"/>
          <p:cNvSpPr/>
          <p:nvPr/>
        </p:nvSpPr>
        <p:spPr>
          <a:xfrm>
            <a:off x="608760" y="303840"/>
            <a:ext cx="8060400" cy="60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87" name="CustomShape 4"/>
          <p:cNvSpPr/>
          <p:nvPr/>
        </p:nvSpPr>
        <p:spPr>
          <a:xfrm>
            <a:off x="774360" y="2316960"/>
            <a:ext cx="284400" cy="1404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8" name="CustomShape 5"/>
          <p:cNvSpPr/>
          <p:nvPr/>
        </p:nvSpPr>
        <p:spPr>
          <a:xfrm>
            <a:off x="774360" y="3403440"/>
            <a:ext cx="284400" cy="1404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9" name="CustomShape 6"/>
          <p:cNvSpPr/>
          <p:nvPr/>
        </p:nvSpPr>
        <p:spPr>
          <a:xfrm>
            <a:off x="1974960" y="6391440"/>
            <a:ext cx="47790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0" name="CustomShape 7"/>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D66B2CF7-BBFC-4A52-986D-2673DC135E61}"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251640" y="1124640"/>
            <a:ext cx="8417520" cy="522936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Standard</a:t>
            </a:r>
            <a:r>
              <a:rPr b="0" lang="fr-FR" sz="1800" spc="-1" strike="noStrike">
                <a:solidFill>
                  <a:srgbClr val="000000"/>
                </a:solid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Cumulative</a:t>
            </a:r>
            <a:r>
              <a:rPr b="0" lang="fr-FR" sz="1800" spc="-1" strike="noStrike">
                <a:solidFill>
                  <a:srgbClr val="000000"/>
                </a:solidFill>
                <a:latin typeface="Arial"/>
                <a:ea typeface="ヒラギノ角ゴ Pro W3"/>
              </a:rPr>
              <a:t> : Empile les données les unes sur les autres dans la même base CSV.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a:t>
            </a:r>
            <a:r>
              <a:rPr b="0" lang="fr-FR" sz="1800" spc="-1" strike="noStrike">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 plus </a:t>
            </a:r>
            <a:r>
              <a:rPr b="0" lang="fr-FR" sz="1800" spc="-1" strike="noStrike">
                <a:solidFill>
                  <a:srgbClr val="000000"/>
                </a:solid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latin typeface="Arial"/>
            </a:endParaRPr>
          </a:p>
          <a:p>
            <a:pPr algn="just">
              <a:lnSpc>
                <a:spcPct val="100000"/>
              </a:lnSpc>
            </a:pPr>
            <a:r>
              <a:rPr b="0" lang="fr-FR" sz="1800" spc="-1" strike="noStrike">
                <a:solidFill>
                  <a:srgbClr val="ff0000"/>
                </a:solidFill>
                <a:latin typeface="Arial"/>
                <a:ea typeface="ヒラギノ角ゴ Pro W3"/>
              </a:rPr>
              <a:t>Attention : Les modes d’exportation cumulative et distributive plus n’écrasent pas les données sur la clef USB3. Prendre soin de la confidentialité des données.</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592" name="CustomShape 2"/>
          <p:cNvSpPr/>
          <p:nvPr/>
        </p:nvSpPr>
        <p:spPr>
          <a:xfrm>
            <a:off x="7883640" y="6321600"/>
            <a:ext cx="895680" cy="174960"/>
          </a:xfrm>
          <a:prstGeom prst="rect">
            <a:avLst/>
          </a:prstGeom>
          <a:noFill/>
          <a:ln>
            <a:noFill/>
          </a:ln>
        </p:spPr>
        <p:style>
          <a:lnRef idx="0"/>
          <a:fillRef idx="0"/>
          <a:effectRef idx="0"/>
          <a:fontRef idx="minor"/>
        </p:style>
      </p:sp>
      <p:sp>
        <p:nvSpPr>
          <p:cNvPr id="593" name="CustomShape 3"/>
          <p:cNvSpPr/>
          <p:nvPr/>
        </p:nvSpPr>
        <p:spPr>
          <a:xfrm>
            <a:off x="608760" y="303840"/>
            <a:ext cx="8060400" cy="60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94" name="CustomShape 4"/>
          <p:cNvSpPr/>
          <p:nvPr/>
        </p:nvSpPr>
        <p:spPr>
          <a:xfrm>
            <a:off x="369000" y="4290120"/>
            <a:ext cx="8772840" cy="362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 </a:t>
            </a:r>
            <a:endParaRPr b="0" lang="fr-FR" sz="1800" spc="-1" strike="noStrike">
              <a:latin typeface="Arial"/>
            </a:endParaRPr>
          </a:p>
        </p:txBody>
      </p:sp>
      <p:sp>
        <p:nvSpPr>
          <p:cNvPr id="595" name="CustomShape 5"/>
          <p:cNvSpPr/>
          <p:nvPr/>
        </p:nvSpPr>
        <p:spPr>
          <a:xfrm>
            <a:off x="1795320" y="6410160"/>
            <a:ext cx="491364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6" name="CustomShape 6"/>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D961D8A2-8F0B-46EE-8EFB-7782A852703D}"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120960" y="1953000"/>
            <a:ext cx="8600760" cy="377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598" name="CustomShape 2"/>
          <p:cNvSpPr/>
          <p:nvPr/>
        </p:nvSpPr>
        <p:spPr>
          <a:xfrm>
            <a:off x="1332000" y="6321600"/>
            <a:ext cx="6475680" cy="17496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Calibri"/>
                <a:ea typeface="ヒラギノ角ゴ Pro W3"/>
              </a:rPr>
              <a:t>Guide méthodologique  : Extraction des données  Altaï – F. Nicol et  V. Le Boudec –  7-8-9 mars 2017</a:t>
            </a:r>
            <a:endParaRPr b="0" lang="fr-FR" sz="800" spc="-1" strike="noStrike">
              <a:latin typeface="Arial"/>
            </a:endParaRPr>
          </a:p>
        </p:txBody>
      </p:sp>
      <p:sp>
        <p:nvSpPr>
          <p:cNvPr id="599" name="CustomShape 3"/>
          <p:cNvSpPr/>
          <p:nvPr/>
        </p:nvSpPr>
        <p:spPr>
          <a:xfrm>
            <a:off x="7883640" y="6321600"/>
            <a:ext cx="895680" cy="174960"/>
          </a:xfrm>
          <a:prstGeom prst="rect">
            <a:avLst/>
          </a:prstGeom>
          <a:noFill/>
          <a:ln>
            <a:noFill/>
          </a:ln>
        </p:spPr>
        <p:style>
          <a:lnRef idx="0"/>
          <a:fillRef idx="0"/>
          <a:effectRef idx="0"/>
          <a:fontRef idx="minor"/>
        </p:style>
      </p:sp>
      <p:sp>
        <p:nvSpPr>
          <p:cNvPr id="600" name="CustomShape 4"/>
          <p:cNvSpPr/>
          <p:nvPr/>
        </p:nvSpPr>
        <p:spPr>
          <a:xfrm>
            <a:off x="214560" y="18864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01" name="CustomShape 5"/>
          <p:cNvSpPr/>
          <p:nvPr/>
        </p:nvSpPr>
        <p:spPr>
          <a:xfrm>
            <a:off x="1332000" y="6410160"/>
            <a:ext cx="53334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2" name="CustomShape 6"/>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9301DF8E-F2E1-4E80-B560-DE184526992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03" name="CustomShape 7"/>
          <p:cNvSpPr/>
          <p:nvPr/>
        </p:nvSpPr>
        <p:spPr>
          <a:xfrm>
            <a:off x="131400" y="855360"/>
            <a:ext cx="8971920" cy="362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l’extraction des bulletins de paye.</a:t>
            </a:r>
            <a:endParaRPr b="0" lang="fr-FR" sz="1800" spc="-1" strike="noStrike">
              <a:latin typeface="Arial"/>
            </a:endParaRPr>
          </a:p>
        </p:txBody>
      </p:sp>
      <p:sp>
        <p:nvSpPr>
          <p:cNvPr id="604" name="CustomShape 8"/>
          <p:cNvSpPr/>
          <p:nvPr/>
        </p:nvSpPr>
        <p:spPr>
          <a:xfrm>
            <a:off x="144000" y="1252440"/>
            <a:ext cx="4660920" cy="44766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Cliquer sur Editer puis « Extraire des bulletins » (ou touches Ctrl + P)</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Trois lignes à disposition pour rentrer le matricules de l’agent, suivi du mois du bulletin et de l’année. Exemple :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i="1" lang="fr-FR" sz="1600" spc="-1" strike="noStrike">
                <a:solidFill>
                  <a:srgbClr val="000000"/>
                </a:solidFill>
                <a:latin typeface="Calibri"/>
                <a:ea typeface="DejaVu Sans"/>
              </a:rPr>
              <a:t>« Bulletin d’août 2012 pour l’agent 651 H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Possibilité d’intervalles pour les mois et les années avec des points de suspension :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H-8…12-2008…2012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Il est aussi possible de combiner des</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Matricules avec des virgules et d’écrire 15</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au lieu de 2015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1010,1011,1012-1-15</a:t>
            </a:r>
            <a:endParaRPr b="0" lang="fr-FR" sz="1600" spc="-1" strike="noStrike">
              <a:latin typeface="Arial"/>
            </a:endParaRPr>
          </a:p>
          <a:p>
            <a:pPr algn="just">
              <a:lnSpc>
                <a:spcPct val="100000"/>
              </a:lnSpc>
            </a:pPr>
            <a:r>
              <a:rPr b="0" i="1" lang="fr-FR" sz="1600" spc="-1" strike="noStrike">
                <a:solidFill>
                  <a:srgbClr val="000000"/>
                </a:solidFill>
                <a:latin typeface="Arial"/>
                <a:ea typeface="DejaVu Sans"/>
              </a:rPr>
              <a:t>« Bulletins de janvier 2015 pour les agents 1010, 1011 et 1012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400" spc="-1" strike="noStrike">
                <a:solidFill>
                  <a:srgbClr val="0000cc"/>
                </a:solidFill>
                <a:latin typeface="Calibri"/>
                <a:ea typeface="DejaVu Sans"/>
              </a:rPr>
              <a:t>En survolant les libellés Matricules, une bulle de mode d’emploi apparaît.</a:t>
            </a:r>
            <a:endParaRPr b="0" lang="fr-FR" sz="1400" spc="-1" strike="noStrike">
              <a:latin typeface="Arial"/>
            </a:endParaRPr>
          </a:p>
          <a:p>
            <a:pPr algn="just">
              <a:lnSpc>
                <a:spcPct val="100000"/>
              </a:lnSpc>
            </a:pPr>
            <a:endParaRPr b="0" lang="fr-FR" sz="1400" spc="-1" strike="noStrike">
              <a:latin typeface="Arial"/>
            </a:endParaRPr>
          </a:p>
        </p:txBody>
      </p:sp>
      <p:pic>
        <p:nvPicPr>
          <p:cNvPr id="605" name="" descr=""/>
          <p:cNvPicPr/>
          <p:nvPr/>
        </p:nvPicPr>
        <p:blipFill>
          <a:blip r:embed="rId1"/>
          <a:srcRect l="57466" t="42574" r="0" b="1339"/>
          <a:stretch/>
        </p:blipFill>
        <p:spPr>
          <a:xfrm>
            <a:off x="5256000" y="2016360"/>
            <a:ext cx="3887640" cy="302328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457200" y="274680"/>
            <a:ext cx="8226000" cy="113940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latin typeface="Calibri"/>
                <a:ea typeface="DejaVu Sans"/>
              </a:rPr>
              <a:t>.</a:t>
            </a:r>
            <a:endParaRPr b="0" lang="fr-FR" sz="4400" spc="-1" strike="noStrike">
              <a:latin typeface="Arial"/>
            </a:endParaRPr>
          </a:p>
        </p:txBody>
      </p:sp>
      <p:sp>
        <p:nvSpPr>
          <p:cNvPr id="186" name="CustomShape 2"/>
          <p:cNvSpPr/>
          <p:nvPr/>
        </p:nvSpPr>
        <p:spPr>
          <a:xfrm>
            <a:off x="457200" y="1661040"/>
            <a:ext cx="4629240" cy="4476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Un écran noir peut très occasionnellement apparaître à la connexion.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Se déconnecter alors en appuyant simultanément sur les touches </a:t>
            </a:r>
            <a:r>
              <a:rPr b="1" lang="fr-FR" sz="1800" spc="-1" strike="noStrike">
                <a:solidFill>
                  <a:srgbClr val="000000"/>
                </a:solidFill>
                <a:latin typeface="Calibri"/>
                <a:ea typeface="DejaVu Sans"/>
              </a:rPr>
              <a:t>Ctrl + Alt + Suppr.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Calibri"/>
                <a:ea typeface="DejaVu Sans"/>
              </a:rPr>
              <a:t>Puis cliquer sur Logout </a:t>
            </a:r>
            <a:r>
              <a:rPr b="0" lang="fr-FR" sz="1800" spc="-1" strike="noStrike">
                <a:solidFill>
                  <a:srgbClr val="000000"/>
                </a:solidFill>
                <a:latin typeface="Calibri"/>
                <a:ea typeface="DejaVu Sans"/>
              </a:rPr>
              <a:t>comme ci-contre.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L’écran de connexion réapparaît.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La deuxième connexion fonctionne toujours.</a:t>
            </a:r>
            <a:endParaRPr b="0" lang="fr-FR" sz="1800" spc="-1" strike="noStrike">
              <a:latin typeface="Arial"/>
            </a:endParaRPr>
          </a:p>
        </p:txBody>
      </p:sp>
      <p:pic>
        <p:nvPicPr>
          <p:cNvPr id="187" name="Image 3" descr=""/>
          <p:cNvPicPr/>
          <p:nvPr/>
        </p:nvPicPr>
        <p:blipFill>
          <a:blip r:embed="rId1"/>
          <a:srcRect l="34382" t="26335" r="33900" b="30385"/>
          <a:stretch/>
        </p:blipFill>
        <p:spPr>
          <a:xfrm>
            <a:off x="6067800" y="1416600"/>
            <a:ext cx="2698560" cy="2214720"/>
          </a:xfrm>
          <a:prstGeom prst="rect">
            <a:avLst/>
          </a:prstGeom>
          <a:ln>
            <a:noFill/>
          </a:ln>
        </p:spPr>
      </p:pic>
      <p:pic>
        <p:nvPicPr>
          <p:cNvPr id="188" name="Image 4" descr=""/>
          <p:cNvPicPr/>
          <p:nvPr/>
        </p:nvPicPr>
        <p:blipFill>
          <a:blip r:embed="rId2"/>
          <a:srcRect l="22248" t="12661" r="21602" b="19313"/>
          <a:stretch/>
        </p:blipFill>
        <p:spPr>
          <a:xfrm>
            <a:off x="5285160" y="4063680"/>
            <a:ext cx="3754440" cy="2557440"/>
          </a:xfrm>
          <a:prstGeom prst="rect">
            <a:avLst/>
          </a:prstGeom>
          <a:ln>
            <a:noFill/>
          </a:ln>
        </p:spPr>
      </p:pic>
      <p:sp>
        <p:nvSpPr>
          <p:cNvPr id="189" name="CustomShape 3"/>
          <p:cNvSpPr/>
          <p:nvPr/>
        </p:nvSpPr>
        <p:spPr>
          <a:xfrm>
            <a:off x="42480" y="34056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En CAS DE PROBLème de CONNEXION AU BUREAU </a:t>
            </a:r>
            <a:endParaRPr b="0" lang="fr-FR" sz="2400" spc="-1" strike="noStrike">
              <a:latin typeface="Arial"/>
            </a:endParaRPr>
          </a:p>
          <a:p>
            <a:pPr algn="ctr">
              <a:lnSpc>
                <a:spcPct val="100000"/>
              </a:lnSpc>
            </a:pPr>
            <a:endParaRPr b="0" lang="fr-FR" sz="2400" spc="-1" strike="noStrike">
              <a:latin typeface="Arial"/>
            </a:endParaRPr>
          </a:p>
        </p:txBody>
      </p:sp>
      <p:sp>
        <p:nvSpPr>
          <p:cNvPr id="190" name="CustomShape 4"/>
          <p:cNvSpPr/>
          <p:nvPr/>
        </p:nvSpPr>
        <p:spPr>
          <a:xfrm>
            <a:off x="275400" y="638460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CustomShape 1"/>
          <p:cNvSpPr/>
          <p:nvPr/>
        </p:nvSpPr>
        <p:spPr>
          <a:xfrm>
            <a:off x="1866600" y="6381720"/>
            <a:ext cx="479088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7"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5D0F2077-8EA7-4CF9-B02C-EE8D4413F079}"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08" name="" descr=""/>
          <p:cNvPicPr/>
          <p:nvPr/>
        </p:nvPicPr>
        <p:blipFill>
          <a:blip r:embed="rId1"/>
          <a:srcRect l="58253" t="44046" r="792" b="1199"/>
          <a:stretch/>
        </p:blipFill>
        <p:spPr>
          <a:xfrm>
            <a:off x="1296000" y="1440000"/>
            <a:ext cx="3743280" cy="2951280"/>
          </a:xfrm>
          <a:prstGeom prst="rect">
            <a:avLst/>
          </a:prstGeom>
          <a:ln>
            <a:noFill/>
          </a:ln>
        </p:spPr>
      </p:pic>
      <p:sp>
        <p:nvSpPr>
          <p:cNvPr id="609" name="CustomShape 3"/>
          <p:cNvSpPr/>
          <p:nvPr/>
        </p:nvSpPr>
        <p:spPr>
          <a:xfrm flipH="1" flipV="1">
            <a:off x="4876560" y="1961640"/>
            <a:ext cx="1186920" cy="6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0" name="CustomShape 4"/>
          <p:cNvSpPr/>
          <p:nvPr/>
        </p:nvSpPr>
        <p:spPr>
          <a:xfrm flipH="1" flipV="1">
            <a:off x="4463280" y="3743280"/>
            <a:ext cx="1799640" cy="5036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1" name="CustomShape 5"/>
          <p:cNvSpPr/>
          <p:nvPr/>
        </p:nvSpPr>
        <p:spPr>
          <a:xfrm flipH="1">
            <a:off x="4304160" y="2628000"/>
            <a:ext cx="1814760" cy="9356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2" name="CustomShape 6"/>
          <p:cNvSpPr/>
          <p:nvPr/>
        </p:nvSpPr>
        <p:spPr>
          <a:xfrm>
            <a:off x="6310440" y="1818720"/>
            <a:ext cx="1998720" cy="362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Effacer</a:t>
            </a:r>
            <a:endParaRPr b="0" lang="fr-FR" sz="1800" spc="-1" strike="noStrike">
              <a:latin typeface="Arial"/>
            </a:endParaRPr>
          </a:p>
        </p:txBody>
      </p:sp>
      <p:sp>
        <p:nvSpPr>
          <p:cNvPr id="613" name="CustomShape 7"/>
          <p:cNvSpPr/>
          <p:nvPr/>
        </p:nvSpPr>
        <p:spPr>
          <a:xfrm>
            <a:off x="1321920" y="1752480"/>
            <a:ext cx="2939040" cy="636120"/>
          </a:xfrm>
          <a:prstGeom prst="rect">
            <a:avLst/>
          </a:prstGeom>
          <a:noFill/>
          <a:ln>
            <a:noFill/>
          </a:ln>
        </p:spPr>
        <p:style>
          <a:lnRef idx="0"/>
          <a:fillRef idx="0"/>
          <a:effectRef idx="0"/>
          <a:fontRef idx="minor"/>
        </p:style>
      </p:sp>
      <p:sp>
        <p:nvSpPr>
          <p:cNvPr id="614" name="CustomShape 8"/>
          <p:cNvSpPr/>
          <p:nvPr/>
        </p:nvSpPr>
        <p:spPr>
          <a:xfrm>
            <a:off x="6310440" y="2304000"/>
            <a:ext cx="1883520" cy="1185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Sélectionner le répertoire d’exportation des bulletins</a:t>
            </a:r>
            <a:endParaRPr b="0" lang="fr-FR" sz="1800" spc="-1" strike="noStrike">
              <a:latin typeface="Arial"/>
            </a:endParaRPr>
          </a:p>
        </p:txBody>
      </p:sp>
      <p:sp>
        <p:nvSpPr>
          <p:cNvPr id="615" name="CustomShape 9"/>
          <p:cNvSpPr/>
          <p:nvPr/>
        </p:nvSpPr>
        <p:spPr>
          <a:xfrm>
            <a:off x="6310440" y="3778920"/>
            <a:ext cx="1883520" cy="1733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Ouvrir le répertoire d’exportation des bulletins (diapo suivante)</a:t>
            </a:r>
            <a:endParaRPr b="0" lang="fr-FR" sz="1800" spc="-1" strike="noStrike">
              <a:latin typeface="Arial"/>
            </a:endParaRPr>
          </a:p>
        </p:txBody>
      </p:sp>
      <p:sp>
        <p:nvSpPr>
          <p:cNvPr id="616" name="CustomShape 10"/>
          <p:cNvSpPr/>
          <p:nvPr/>
        </p:nvSpPr>
        <p:spPr>
          <a:xfrm>
            <a:off x="214560" y="18864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17" name="CustomShape 11"/>
          <p:cNvSpPr/>
          <p:nvPr/>
        </p:nvSpPr>
        <p:spPr>
          <a:xfrm flipV="1">
            <a:off x="4787640" y="3409560"/>
            <a:ext cx="360" cy="6883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8" name="CustomShape 12"/>
          <p:cNvSpPr/>
          <p:nvPr/>
        </p:nvSpPr>
        <p:spPr>
          <a:xfrm>
            <a:off x="3312000" y="4786920"/>
            <a:ext cx="2879640" cy="396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Ajouter une ligne de saisie</a:t>
            </a:r>
            <a:endParaRPr b="0" lang="fr-FR" sz="1800" spc="-1" strike="noStrike">
              <a:latin typeface="Arial"/>
            </a:endParaRPr>
          </a:p>
        </p:txBody>
      </p:sp>
      <p:sp>
        <p:nvSpPr>
          <p:cNvPr id="619" name="CustomShape 13"/>
          <p:cNvSpPr/>
          <p:nvPr/>
        </p:nvSpPr>
        <p:spPr>
          <a:xfrm>
            <a:off x="910440" y="5362920"/>
            <a:ext cx="6937200" cy="612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508f"/>
                </a:solidFill>
                <a:latin typeface="Calibri"/>
                <a:ea typeface="DejaVu Sans"/>
              </a:rPr>
              <a:t>Cocher la case </a:t>
            </a:r>
            <a:r>
              <a:rPr b="1" lang="fr-FR" sz="1600" spc="-1" strike="noStrike">
                <a:solidFill>
                  <a:srgbClr val="00508f"/>
                </a:solidFill>
                <a:latin typeface="Calibri"/>
                <a:ea typeface="DejaVu Sans"/>
              </a:rPr>
              <a:t>Bulletins séparés</a:t>
            </a:r>
            <a:r>
              <a:rPr b="0" lang="fr-FR" sz="1600" spc="-1" strike="noStrike">
                <a:solidFill>
                  <a:srgbClr val="00508f"/>
                </a:solidFill>
                <a:latin typeface="Calibri"/>
                <a:ea typeface="DejaVu Sans"/>
              </a:rPr>
              <a:t> pour générer un fichier par agent. Décocher pour un fichier Table.csv regroupant l’ensemble des payes des agents du dialogue.</a:t>
            </a:r>
            <a:endParaRPr b="0" lang="fr-FR" sz="16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6125760" y="1473840"/>
            <a:ext cx="2589840" cy="3379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Les bulletins de paye sont au format XML.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Les bases CSV sont dans le sous-répertoire Bulletins/Bases</a:t>
            </a:r>
            <a:endParaRPr b="0" lang="fr-FR" sz="1800" spc="-1" strike="noStrike">
              <a:latin typeface="Arial"/>
            </a:endParaRPr>
          </a:p>
        </p:txBody>
      </p:sp>
      <p:sp>
        <p:nvSpPr>
          <p:cNvPr id="621" name="CustomShape 2"/>
          <p:cNvSpPr/>
          <p:nvPr/>
        </p:nvSpPr>
        <p:spPr>
          <a:xfrm>
            <a:off x="214560" y="18864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bulletins extraits</a:t>
            </a:r>
            <a:endParaRPr b="0" lang="fr-FR" sz="2400" spc="-1" strike="noStrike">
              <a:latin typeface="Arial"/>
            </a:endParaRPr>
          </a:p>
        </p:txBody>
      </p:sp>
      <p:pic>
        <p:nvPicPr>
          <p:cNvPr id="622" name="" descr=""/>
          <p:cNvPicPr/>
          <p:nvPr/>
        </p:nvPicPr>
        <p:blipFill>
          <a:blip r:embed="rId1"/>
          <a:srcRect l="19343" t="7600" r="38727" b="60892"/>
          <a:stretch/>
        </p:blipFill>
        <p:spPr>
          <a:xfrm>
            <a:off x="1656360" y="1296360"/>
            <a:ext cx="3311280" cy="215928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170640" y="1052640"/>
            <a:ext cx="8653680" cy="1998000"/>
          </a:xfrm>
          <a:prstGeom prst="rect">
            <a:avLst/>
          </a:prstGeom>
          <a:noFill/>
          <a:ln>
            <a:noFill/>
          </a:ln>
        </p:spPr>
        <p:style>
          <a:lnRef idx="0"/>
          <a:fillRef idx="0"/>
          <a:effectRef idx="0"/>
          <a:fontRef idx="minor"/>
        </p:style>
      </p:sp>
      <p:sp>
        <p:nvSpPr>
          <p:cNvPr id="624" name="CustomShape 2"/>
          <p:cNvSpPr/>
          <p:nvPr/>
        </p:nvSpPr>
        <p:spPr>
          <a:xfrm>
            <a:off x="170640" y="1120680"/>
            <a:ext cx="8888760" cy="4172760"/>
          </a:xfrm>
          <a:prstGeom prst="rect">
            <a:avLst/>
          </a:prstGeom>
          <a:noFill/>
          <a:ln>
            <a:noFill/>
          </a:ln>
        </p:spPr>
        <p:style>
          <a:lnRef idx="0"/>
          <a:fillRef idx="0"/>
          <a:effectRef idx="0"/>
          <a:fontRef idx="minor"/>
        </p:style>
      </p:sp>
      <p:sp>
        <p:nvSpPr>
          <p:cNvPr id="625" name="CustomShape 3"/>
          <p:cNvSpPr/>
          <p:nvPr/>
        </p:nvSpPr>
        <p:spPr>
          <a:xfrm>
            <a:off x="1332000" y="6321600"/>
            <a:ext cx="6475680" cy="174960"/>
          </a:xfrm>
          <a:prstGeom prst="rect">
            <a:avLst/>
          </a:prstGeom>
          <a:noFill/>
          <a:ln>
            <a:noFill/>
          </a:ln>
        </p:spPr>
        <p:style>
          <a:lnRef idx="0"/>
          <a:fillRef idx="0"/>
          <a:effectRef idx="0"/>
          <a:fontRef idx="minor"/>
        </p:style>
      </p:sp>
      <p:sp>
        <p:nvSpPr>
          <p:cNvPr id="626" name="CustomShape 4"/>
          <p:cNvSpPr/>
          <p:nvPr/>
        </p:nvSpPr>
        <p:spPr>
          <a:xfrm>
            <a:off x="7883640" y="6321600"/>
            <a:ext cx="895680" cy="174960"/>
          </a:xfrm>
          <a:prstGeom prst="rect">
            <a:avLst/>
          </a:prstGeom>
          <a:noFill/>
          <a:ln>
            <a:noFill/>
          </a:ln>
        </p:spPr>
        <p:style>
          <a:lnRef idx="0"/>
          <a:fillRef idx="0"/>
          <a:effectRef idx="0"/>
          <a:fontRef idx="minor"/>
        </p:style>
      </p:sp>
      <p:sp>
        <p:nvSpPr>
          <p:cNvPr id="627" name="CustomShape 5"/>
          <p:cNvSpPr/>
          <p:nvPr/>
        </p:nvSpPr>
        <p:spPr>
          <a:xfrm>
            <a:off x="170640" y="353160"/>
            <a:ext cx="8653680" cy="639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28" name="CustomShape 6"/>
          <p:cNvSpPr/>
          <p:nvPr/>
        </p:nvSpPr>
        <p:spPr>
          <a:xfrm>
            <a:off x="125640" y="1229040"/>
            <a:ext cx="8653680" cy="52718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latin typeface="Arial"/>
                <a:ea typeface="ヒラギノ角ゴ Pro W3"/>
              </a:rPr>
              <a:t>.arch</a:t>
            </a:r>
            <a:r>
              <a:rPr b="0" lang="fr-FR" sz="2000" spc="-1" strike="noStrike">
                <a:solidFill>
                  <a:srgbClr val="44546a"/>
                </a:solidFill>
                <a:latin typeface="Arial"/>
                <a:ea typeface="ヒラギノ角ゴ Pro W3"/>
              </a:rPr>
              <a:t> permettant de restituer toutes les données, les projets </a:t>
            </a:r>
            <a:r>
              <a:rPr b="1" lang="fr-FR" sz="2000" spc="-1" strike="noStrike">
                <a:solidFill>
                  <a:srgbClr val="44546a"/>
                </a:solidFill>
                <a:latin typeface="Arial"/>
                <a:ea typeface="ヒラギノ角ゴ Pro W3"/>
              </a:rPr>
              <a:t>.alt</a:t>
            </a:r>
            <a:r>
              <a:rPr b="0" lang="fr-FR" sz="2000" spc="-1" strike="noStrike">
                <a:solidFill>
                  <a:srgbClr val="44546a"/>
                </a:solidFill>
                <a:latin typeface="Arial"/>
                <a:ea typeface="ヒラギノ角ゴ Pro W3"/>
              </a:rPr>
              <a:t> et les rapports d’analyse.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Mode opératoire pour l’archivage et la restauration les données :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Dialogue des paramètres </a:t>
            </a:r>
            <a:r>
              <a:rPr b="0" lang="fr-FR" sz="2000" spc="-1" strike="noStrike">
                <a:solidFill>
                  <a:srgbClr val="44546a"/>
                </a:solidFill>
                <a:latin typeface="Arial"/>
                <a:ea typeface="ヒラギノ角ゴ Pro W3"/>
              </a:rPr>
              <a:t>	</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Cocher la case Données tableur (=bases CSV) ou la case Bases XML (=bases de paye), ou la case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Tout, selon l’étendue de l’archivage souhaité et cliquer sur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Accepter</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Puis Fichier &gt; Archiver ou icône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p:txBody>
      </p:sp>
      <p:sp>
        <p:nvSpPr>
          <p:cNvPr id="629" name="CustomShape 7"/>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8420BF0B-ED7B-4BCA-8754-4BD6CF3CE362}"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30" name="Image 8" descr=""/>
          <p:cNvPicPr/>
          <p:nvPr/>
        </p:nvPicPr>
        <p:blipFill>
          <a:blip r:embed="rId1"/>
          <a:stretch/>
        </p:blipFill>
        <p:spPr>
          <a:xfrm>
            <a:off x="356400" y="2479680"/>
            <a:ext cx="8119800" cy="1136520"/>
          </a:xfrm>
          <a:prstGeom prst="rect">
            <a:avLst/>
          </a:prstGeom>
          <a:ln>
            <a:noFill/>
          </a:ln>
        </p:spPr>
      </p:pic>
      <p:sp>
        <p:nvSpPr>
          <p:cNvPr id="631" name="CustomShape 8"/>
          <p:cNvSpPr/>
          <p:nvPr/>
        </p:nvSpPr>
        <p:spPr>
          <a:xfrm>
            <a:off x="676080" y="4691160"/>
            <a:ext cx="232560" cy="108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2" name="Image 19" descr=""/>
          <p:cNvPicPr/>
          <p:nvPr/>
        </p:nvPicPr>
        <p:blipFill>
          <a:blip r:embed="rId2"/>
          <a:srcRect l="17383" t="36993" r="77489" b="22753"/>
          <a:stretch/>
        </p:blipFill>
        <p:spPr>
          <a:xfrm>
            <a:off x="4803840" y="5832360"/>
            <a:ext cx="411480" cy="454680"/>
          </a:xfrm>
          <a:prstGeom prst="rect">
            <a:avLst/>
          </a:prstGeom>
          <a:ln>
            <a:noFill/>
          </a:ln>
        </p:spPr>
      </p:pic>
      <p:sp>
        <p:nvSpPr>
          <p:cNvPr id="633" name="CustomShape 9"/>
          <p:cNvSpPr/>
          <p:nvPr/>
        </p:nvSpPr>
        <p:spPr>
          <a:xfrm>
            <a:off x="676080" y="6279840"/>
            <a:ext cx="232560" cy="108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4" name="Image 8" descr=""/>
          <p:cNvPicPr/>
          <p:nvPr/>
        </p:nvPicPr>
        <p:blipFill>
          <a:blip r:embed="rId3"/>
          <a:srcRect l="82019" t="41368" r="12788" b="27566"/>
          <a:stretch/>
        </p:blipFill>
        <p:spPr>
          <a:xfrm>
            <a:off x="4034160" y="4394520"/>
            <a:ext cx="417240" cy="350280"/>
          </a:xfrm>
          <a:prstGeom prst="rect">
            <a:avLst/>
          </a:prstGeom>
          <a:ln>
            <a:noFill/>
          </a:ln>
        </p:spPr>
      </p:pic>
      <p:sp>
        <p:nvSpPr>
          <p:cNvPr id="635" name="CustomShape 10"/>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114920" y="6449040"/>
            <a:ext cx="562608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37"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4C532FCB-1295-417E-A706-2E481D0AD046}"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38" name="Image 3" descr=""/>
          <p:cNvPicPr/>
          <p:nvPr/>
        </p:nvPicPr>
        <p:blipFill>
          <a:blip r:embed="rId1"/>
          <a:stretch/>
        </p:blipFill>
        <p:spPr>
          <a:xfrm>
            <a:off x="1114920" y="43560"/>
            <a:ext cx="6911640" cy="649260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170640" y="1052640"/>
            <a:ext cx="8653680" cy="1998000"/>
          </a:xfrm>
          <a:prstGeom prst="rect">
            <a:avLst/>
          </a:prstGeom>
          <a:noFill/>
          <a:ln>
            <a:noFill/>
          </a:ln>
        </p:spPr>
        <p:style>
          <a:lnRef idx="0"/>
          <a:fillRef idx="0"/>
          <a:effectRef idx="0"/>
          <a:fontRef idx="minor"/>
        </p:style>
      </p:sp>
      <p:sp>
        <p:nvSpPr>
          <p:cNvPr id="640" name="CustomShape 2"/>
          <p:cNvSpPr/>
          <p:nvPr/>
        </p:nvSpPr>
        <p:spPr>
          <a:xfrm>
            <a:off x="170640" y="1120680"/>
            <a:ext cx="8888760" cy="4172760"/>
          </a:xfrm>
          <a:prstGeom prst="rect">
            <a:avLst/>
          </a:prstGeom>
          <a:noFill/>
          <a:ln>
            <a:noFill/>
          </a:ln>
        </p:spPr>
        <p:style>
          <a:lnRef idx="0"/>
          <a:fillRef idx="0"/>
          <a:effectRef idx="0"/>
          <a:fontRef idx="minor"/>
        </p:style>
      </p:sp>
      <p:sp>
        <p:nvSpPr>
          <p:cNvPr id="641" name="CustomShape 3"/>
          <p:cNvSpPr/>
          <p:nvPr/>
        </p:nvSpPr>
        <p:spPr>
          <a:xfrm>
            <a:off x="1332000" y="6321600"/>
            <a:ext cx="6475680" cy="174960"/>
          </a:xfrm>
          <a:prstGeom prst="rect">
            <a:avLst/>
          </a:prstGeom>
          <a:noFill/>
          <a:ln>
            <a:noFill/>
          </a:ln>
        </p:spPr>
        <p:style>
          <a:lnRef idx="0"/>
          <a:fillRef idx="0"/>
          <a:effectRef idx="0"/>
          <a:fontRef idx="minor"/>
        </p:style>
      </p:sp>
      <p:sp>
        <p:nvSpPr>
          <p:cNvPr id="642" name="CustomShape 4"/>
          <p:cNvSpPr/>
          <p:nvPr/>
        </p:nvSpPr>
        <p:spPr>
          <a:xfrm>
            <a:off x="7883640" y="6321600"/>
            <a:ext cx="895680" cy="174960"/>
          </a:xfrm>
          <a:prstGeom prst="rect">
            <a:avLst/>
          </a:prstGeom>
          <a:noFill/>
          <a:ln>
            <a:noFill/>
          </a:ln>
        </p:spPr>
        <p:style>
          <a:lnRef idx="0"/>
          <a:fillRef idx="0"/>
          <a:effectRef idx="0"/>
          <a:fontRef idx="minor"/>
        </p:style>
      </p:sp>
      <p:sp>
        <p:nvSpPr>
          <p:cNvPr id="643" name="CustomShape 5"/>
          <p:cNvSpPr/>
          <p:nvPr/>
        </p:nvSpPr>
        <p:spPr>
          <a:xfrm>
            <a:off x="170640" y="353160"/>
            <a:ext cx="8653680" cy="639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Désarchiver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44" name="CustomShape 6"/>
          <p:cNvSpPr/>
          <p:nvPr/>
        </p:nvSpPr>
        <p:spPr>
          <a:xfrm>
            <a:off x="243000" y="994680"/>
            <a:ext cx="8653680" cy="588168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cc"/>
                </a:solidFill>
                <a:latin typeface="Arial"/>
                <a:ea typeface="ヒラギノ角ゴ Pro W3"/>
              </a:rPr>
              <a:t>Restaurer les données XHL archivées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0" lang="fr-FR" sz="2000" spc="-1" strike="noStrike">
                <a:solidFill>
                  <a:srgbClr val="44546a"/>
                </a:solidFill>
                <a:latin typeface="Arial"/>
                <a:ea typeface="ヒラギノ角ゴ Pro W3"/>
              </a:rPr>
              <a:t>Ouvrir le dialogue de configuration, dans l’encadré Archivage cliquer dans l’encadré </a:t>
            </a:r>
            <a:r>
              <a:rPr b="1" lang="fr-FR" sz="2000" spc="-1" strike="noStrike">
                <a:solidFill>
                  <a:srgbClr val="44546a"/>
                </a:solidFill>
                <a:latin typeface="Arial"/>
                <a:ea typeface="ヒラギノ角ゴ Pro W3"/>
              </a:rPr>
              <a:t>Archivage et Restauration</a:t>
            </a:r>
            <a:r>
              <a:rPr b="0" lang="fr-FR" sz="2000" spc="-1" strike="noStrike">
                <a:solidFill>
                  <a:srgbClr val="44546a"/>
                </a:solidFill>
                <a:latin typeface="Arial"/>
                <a:ea typeface="ヒラギノ角ゴ Pro W3"/>
              </a:rPr>
              <a:t> la case qui correspond à l’étendue du désarchivage souhaité (Données CSV ou Bases XML, ou bien Tout)</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1" lang="fr-FR" sz="2000" spc="-1" strike="noStrike">
                <a:solidFill>
                  <a:srgbClr val="000000"/>
                </a:solidFill>
                <a:latin typeface="Arial"/>
                <a:ea typeface="ヒラギノ角ゴ Pro W3"/>
              </a:rPr>
              <a:t>Fichier</a:t>
            </a:r>
            <a:r>
              <a:rPr b="1" lang="fr-FR" sz="2000" spc="-1" strike="noStrike">
                <a:solidFill>
                  <a:srgbClr val="44546a"/>
                </a:solidFill>
                <a:latin typeface="Arial"/>
                <a:ea typeface="ヒラギノ角ゴ Pro W3"/>
              </a:rPr>
              <a:t> &gt; Désarchiver ou icône correspondante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Décompression sur la clef USB3 dédiée.</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Les rapports, leurs données auxiliaires et le projet sont toujours désarchivés.</a:t>
            </a:r>
            <a:endParaRPr b="0" lang="fr-FR" sz="2000" spc="-1" strike="noStrike">
              <a:latin typeface="Arial"/>
            </a:endParaRPr>
          </a:p>
          <a:p>
            <a:pPr algn="just">
              <a:lnSpc>
                <a:spcPct val="100000"/>
              </a:lnSpc>
            </a:pPr>
            <a:endParaRPr b="0" lang="fr-FR" sz="2000" spc="-1" strike="noStrike">
              <a:latin typeface="Arial"/>
            </a:endParaRPr>
          </a:p>
        </p:txBody>
      </p:sp>
      <p:sp>
        <p:nvSpPr>
          <p:cNvPr id="645" name="CustomShape 7"/>
          <p:cNvSpPr/>
          <p:nvPr/>
        </p:nvSpPr>
        <p:spPr>
          <a:xfrm>
            <a:off x="1652760" y="6427800"/>
            <a:ext cx="550404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46" name="CustomShape 8"/>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AD1E73A6-A937-4213-AAEB-6D599AFA03BF}"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47" name="CustomShape 9"/>
          <p:cNvSpPr/>
          <p:nvPr/>
        </p:nvSpPr>
        <p:spPr>
          <a:xfrm>
            <a:off x="442080" y="2008440"/>
            <a:ext cx="403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8" name="CustomShape 10"/>
          <p:cNvSpPr/>
          <p:nvPr/>
        </p:nvSpPr>
        <p:spPr>
          <a:xfrm>
            <a:off x="442080" y="3510720"/>
            <a:ext cx="403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49" name="Image 9" descr=""/>
          <p:cNvPicPr/>
          <p:nvPr/>
        </p:nvPicPr>
        <p:blipFill>
          <a:blip r:embed="rId1"/>
          <a:stretch/>
        </p:blipFill>
        <p:spPr>
          <a:xfrm>
            <a:off x="546840" y="3944880"/>
            <a:ext cx="8046000" cy="1194120"/>
          </a:xfrm>
          <a:prstGeom prst="rect">
            <a:avLst/>
          </a:prstGeom>
          <a:ln>
            <a:noFill/>
          </a:ln>
        </p:spPr>
      </p:pic>
      <p:sp>
        <p:nvSpPr>
          <p:cNvPr id="650"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51" name="CustomShape 12"/>
          <p:cNvSpPr/>
          <p:nvPr/>
        </p:nvSpPr>
        <p:spPr>
          <a:xfrm flipH="1">
            <a:off x="2610360" y="3793680"/>
            <a:ext cx="360" cy="67896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CustomShape 1"/>
          <p:cNvSpPr/>
          <p:nvPr/>
        </p:nvSpPr>
        <p:spPr>
          <a:xfrm>
            <a:off x="251640" y="1124640"/>
            <a:ext cx="8804160" cy="191232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ヒラギノ角ゴ Pro W3"/>
              </a:rPr>
              <a:t>Exporter les bases au format CSV et les rapports d’analyse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Options </a:t>
            </a:r>
            <a:r>
              <a:rPr b="0" lang="fr-FR" sz="1800" spc="-1" strike="noStrike">
                <a:solidFill>
                  <a:srgbClr val="000000"/>
                </a:solidFill>
                <a:latin typeface="Arial"/>
                <a:ea typeface="ヒラギノ角ゴ Pro W3"/>
              </a:rPr>
              <a:t>pour ouvrir le dialogue des paramètres</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Format</a:t>
            </a:r>
            <a:r>
              <a:rPr b="0" lang="fr-FR" sz="1800" spc="-1" strike="noStrike">
                <a:solidFill>
                  <a:srgbClr val="000000"/>
                </a:solidFill>
                <a:latin typeface="Arial"/>
                <a:ea typeface="ヒラギノ角ゴ Pro W3"/>
              </a:rPr>
              <a:t>, puis dans « Exportation » cocher la case </a:t>
            </a:r>
            <a:r>
              <a:rPr b="1" lang="fr-FR" sz="1800" spc="-1" strike="noStrike">
                <a:solidFill>
                  <a:srgbClr val="000000"/>
                </a:solidFill>
                <a:latin typeface="Arial"/>
                <a:ea typeface="ヒラギノ角ゴ Pro W3"/>
              </a:rPr>
              <a:t>Tout</a:t>
            </a:r>
            <a:r>
              <a:rPr b="0" lang="fr-FR" sz="1800" spc="-1" strike="noStrike">
                <a:solidFill>
                  <a:srgbClr val="000000"/>
                </a:solid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latin typeface="Calibri"/>
                <a:ea typeface="ヒラギノ角ゴ Pro W3"/>
              </a:rPr>
              <a:t>Données Tableur</a:t>
            </a:r>
            <a:r>
              <a:rPr b="0" lang="fr-FR" sz="1800" spc="-1" strike="noStrike">
                <a:solidFill>
                  <a:srgbClr val="000000"/>
                </a:solidFill>
                <a:latin typeface="Calibri"/>
                <a:ea typeface="ヒラギノ角ゴ Pro W3"/>
              </a:rPr>
              <a:t> pour les bases CSV ou </a:t>
            </a:r>
            <a:r>
              <a:rPr b="1" lang="fr-FR" sz="1800" spc="-1" strike="noStrike">
                <a:solidFill>
                  <a:srgbClr val="000000"/>
                </a:solidFill>
                <a:latin typeface="Calibri"/>
                <a:ea typeface="ヒラギノ角ゴ Pro W3"/>
              </a:rPr>
              <a:t>Bases XML </a:t>
            </a:r>
            <a:r>
              <a:rPr b="0" lang="fr-FR" sz="1800" spc="-1" strike="noStrike">
                <a:solidFill>
                  <a:srgbClr val="000000"/>
                </a:solidFill>
                <a:latin typeface="Calibri"/>
                <a:ea typeface="ヒラギノ角ゴ Pro W3"/>
              </a:rPr>
              <a:t>pour les bases de paye.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l’icône d’exportation</a:t>
            </a:r>
            <a:endParaRPr b="0" lang="fr-FR" sz="1800" spc="-1" strike="noStrike">
              <a:latin typeface="Arial"/>
            </a:endParaRPr>
          </a:p>
        </p:txBody>
      </p:sp>
      <p:sp>
        <p:nvSpPr>
          <p:cNvPr id="653" name="CustomShape 2"/>
          <p:cNvSpPr/>
          <p:nvPr/>
        </p:nvSpPr>
        <p:spPr>
          <a:xfrm>
            <a:off x="7883640" y="6321600"/>
            <a:ext cx="895680" cy="174960"/>
          </a:xfrm>
          <a:prstGeom prst="rect">
            <a:avLst/>
          </a:prstGeom>
          <a:noFill/>
          <a:ln>
            <a:noFill/>
          </a:ln>
        </p:spPr>
        <p:style>
          <a:lnRef idx="0"/>
          <a:fillRef idx="0"/>
          <a:effectRef idx="0"/>
          <a:fontRef idx="minor"/>
        </p:style>
      </p:sp>
      <p:sp>
        <p:nvSpPr>
          <p:cNvPr id="654" name="CustomShape 3"/>
          <p:cNvSpPr/>
          <p:nvPr/>
        </p:nvSpPr>
        <p:spPr>
          <a:xfrm>
            <a:off x="608760" y="303840"/>
            <a:ext cx="8060400" cy="663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Exporter les bases de données au format csv et les rapports</a:t>
            </a:r>
            <a:endParaRPr b="0" lang="fr-FR" sz="1800" spc="-1" strike="noStrike">
              <a:latin typeface="Arial"/>
            </a:endParaRPr>
          </a:p>
        </p:txBody>
      </p:sp>
      <p:sp>
        <p:nvSpPr>
          <p:cNvPr id="655" name="CustomShape 4"/>
          <p:cNvSpPr/>
          <p:nvPr/>
        </p:nvSpPr>
        <p:spPr>
          <a:xfrm>
            <a:off x="746280" y="1735920"/>
            <a:ext cx="284400" cy="1404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6" name="CustomShape 5"/>
          <p:cNvSpPr/>
          <p:nvPr/>
        </p:nvSpPr>
        <p:spPr>
          <a:xfrm>
            <a:off x="741960" y="3390480"/>
            <a:ext cx="284400" cy="1404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7" name="CustomShape 6"/>
          <p:cNvSpPr/>
          <p:nvPr/>
        </p:nvSpPr>
        <p:spPr>
          <a:xfrm>
            <a:off x="383760" y="5189040"/>
            <a:ext cx="8758800" cy="12783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Choisir le dossier pour l’exportation des données. </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Possibilité de créer un dossier par clic droit.</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Attention : les données doivent avoir été importées et exportées auparavant.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pic>
        <p:nvPicPr>
          <p:cNvPr id="658" name="Image 4" descr=""/>
          <p:cNvPicPr/>
          <p:nvPr/>
        </p:nvPicPr>
        <p:blipFill>
          <a:blip r:embed="rId1"/>
          <a:srcRect l="13728" t="19344" r="17128" b="16398"/>
          <a:stretch/>
        </p:blipFill>
        <p:spPr>
          <a:xfrm>
            <a:off x="7327080" y="1639080"/>
            <a:ext cx="316800" cy="334080"/>
          </a:xfrm>
          <a:prstGeom prst="rect">
            <a:avLst/>
          </a:prstGeom>
          <a:ln>
            <a:noFill/>
          </a:ln>
        </p:spPr>
      </p:pic>
      <p:sp>
        <p:nvSpPr>
          <p:cNvPr id="659" name="CustomShape 7"/>
          <p:cNvSpPr/>
          <p:nvPr/>
        </p:nvSpPr>
        <p:spPr>
          <a:xfrm>
            <a:off x="2257560" y="6523560"/>
            <a:ext cx="47631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660" name="CustomShape 8"/>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6D1AA9AC-3DA6-4C53-A8C8-08360A0E18A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61" name="Image 1" descr=""/>
          <p:cNvPicPr/>
          <p:nvPr/>
        </p:nvPicPr>
        <p:blipFill>
          <a:blip r:embed="rId2"/>
          <a:stretch/>
        </p:blipFill>
        <p:spPr>
          <a:xfrm>
            <a:off x="608760" y="3755520"/>
            <a:ext cx="8159760" cy="1167840"/>
          </a:xfrm>
          <a:prstGeom prst="rect">
            <a:avLst/>
          </a:prstGeom>
          <a:ln>
            <a:noFill/>
          </a:ln>
        </p:spPr>
      </p:pic>
      <p:sp>
        <p:nvSpPr>
          <p:cNvPr id="662" name="CustomShape 9"/>
          <p:cNvSpPr/>
          <p:nvPr/>
        </p:nvSpPr>
        <p:spPr>
          <a:xfrm flipH="1">
            <a:off x="1767600" y="3657600"/>
            <a:ext cx="91800" cy="64656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3" name="CustomShape 10"/>
          <p:cNvSpPr/>
          <p:nvPr/>
        </p:nvSpPr>
        <p:spPr>
          <a:xfrm>
            <a:off x="858240" y="5393880"/>
            <a:ext cx="284400" cy="1404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4" name="CustomShape 11"/>
          <p:cNvSpPr/>
          <p:nvPr/>
        </p:nvSpPr>
        <p:spPr>
          <a:xfrm>
            <a:off x="141120" y="3253320"/>
            <a:ext cx="8758800" cy="5436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Cliquer sur l’icône d’exportation.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1963800" y="6511680"/>
            <a:ext cx="51984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66" name="CustomShape 2"/>
          <p:cNvSpPr/>
          <p:nvPr/>
        </p:nvSpPr>
        <p:spPr>
          <a:xfrm>
            <a:off x="6424560" y="635616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CAF9F717-35E3-4C85-BF1E-074334DE23EB}"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67" name="Image 3" descr=""/>
          <p:cNvPicPr/>
          <p:nvPr/>
        </p:nvPicPr>
        <p:blipFill>
          <a:blip r:embed="rId1"/>
          <a:stretch/>
        </p:blipFill>
        <p:spPr>
          <a:xfrm>
            <a:off x="1184040" y="43560"/>
            <a:ext cx="6911640" cy="649260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CustomShape 1"/>
          <p:cNvSpPr/>
          <p:nvPr/>
        </p:nvSpPr>
        <p:spPr>
          <a:xfrm>
            <a:off x="503640" y="1052640"/>
            <a:ext cx="7987320" cy="391680"/>
          </a:xfrm>
          <a:prstGeom prst="rect">
            <a:avLst/>
          </a:prstGeom>
          <a:noFill/>
          <a:ln>
            <a:noFill/>
          </a:ln>
        </p:spPr>
        <p:style>
          <a:lnRef idx="0"/>
          <a:fillRef idx="0"/>
          <a:effectRef idx="0"/>
          <a:fontRef idx="minor"/>
        </p:style>
      </p:sp>
      <p:sp>
        <p:nvSpPr>
          <p:cNvPr id="669" name="CustomShape 2"/>
          <p:cNvSpPr/>
          <p:nvPr/>
        </p:nvSpPr>
        <p:spPr>
          <a:xfrm>
            <a:off x="125640" y="1481760"/>
            <a:ext cx="8888760" cy="417276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000000"/>
                </a:solidFill>
                <a:latin typeface="Arial"/>
                <a:ea typeface="ヒラギノ角ゴ Pro W3"/>
              </a:rPr>
              <a:t>Les écarts à la norme représentent environ 5 à 10 % des contrôles.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La localisation de ces anomalies dans le fichier de paye est une innovation par rapport à Xemelios.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Certains problèmes peuvent parfois être corrigés grâce à des fonctionnalités de correction (Icône Nettoyer).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Au-delà d’un certain seuil, conséquences évidentes pour l’examen de gestion (fiabilité du compte 64) et / ou la procédure juridictionnelle.</a:t>
            </a:r>
            <a:endParaRPr b="0" lang="fr-FR" sz="2000" spc="-1" strike="noStrike">
              <a:latin typeface="Arial"/>
            </a:endParaRPr>
          </a:p>
          <a:p>
            <a:pPr>
              <a:lnSpc>
                <a:spcPct val="100000"/>
              </a:lnSpc>
            </a:pPr>
            <a:endParaRPr b="0" lang="fr-FR" sz="2000" spc="-1" strike="noStrike">
              <a:latin typeface="Arial"/>
            </a:endParaRPr>
          </a:p>
        </p:txBody>
      </p:sp>
      <p:sp>
        <p:nvSpPr>
          <p:cNvPr id="670" name="CustomShape 3"/>
          <p:cNvSpPr/>
          <p:nvPr/>
        </p:nvSpPr>
        <p:spPr>
          <a:xfrm>
            <a:off x="1332000" y="6321600"/>
            <a:ext cx="6475680" cy="174960"/>
          </a:xfrm>
          <a:prstGeom prst="rect">
            <a:avLst/>
          </a:prstGeom>
          <a:noFill/>
          <a:ln>
            <a:noFill/>
          </a:ln>
        </p:spPr>
        <p:style>
          <a:lnRef idx="0"/>
          <a:fillRef idx="0"/>
          <a:effectRef idx="0"/>
          <a:fontRef idx="minor"/>
        </p:style>
      </p:sp>
      <p:sp>
        <p:nvSpPr>
          <p:cNvPr id="671" name="CustomShape 4"/>
          <p:cNvSpPr/>
          <p:nvPr/>
        </p:nvSpPr>
        <p:spPr>
          <a:xfrm>
            <a:off x="7883640" y="6321600"/>
            <a:ext cx="895680" cy="174960"/>
          </a:xfrm>
          <a:prstGeom prst="rect">
            <a:avLst/>
          </a:prstGeom>
          <a:noFill/>
          <a:ln>
            <a:noFill/>
          </a:ln>
        </p:spPr>
        <p:style>
          <a:lnRef idx="0"/>
          <a:fillRef idx="0"/>
          <a:effectRef idx="0"/>
          <a:fontRef idx="minor"/>
        </p:style>
      </p:sp>
      <p:sp>
        <p:nvSpPr>
          <p:cNvPr id="672" name="CustomShape 5"/>
          <p:cNvSpPr/>
          <p:nvPr/>
        </p:nvSpPr>
        <p:spPr>
          <a:xfrm>
            <a:off x="125640" y="332640"/>
            <a:ext cx="8888760" cy="807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Contrôle DE Fiabilité DE LA paye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ET CORRECTIONS AUTOMATISEES</a:t>
            </a:r>
            <a:endParaRPr b="0" lang="fr-FR" sz="2400" spc="-1" strike="noStrike">
              <a:latin typeface="Arial"/>
            </a:endParaRPr>
          </a:p>
          <a:p>
            <a:pPr algn="ctr">
              <a:lnSpc>
                <a:spcPct val="100000"/>
              </a:lnSpc>
            </a:pPr>
            <a:endParaRPr b="0" lang="fr-FR" sz="2400" spc="-1" strike="noStrike">
              <a:latin typeface="Arial"/>
            </a:endParaRPr>
          </a:p>
        </p:txBody>
      </p:sp>
      <p:sp>
        <p:nvSpPr>
          <p:cNvPr id="673" name="CustomShape 6"/>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3887E82B-74B4-468C-96EF-11499DDBA7D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74" name="CustomShape 7"/>
          <p:cNvSpPr/>
          <p:nvPr/>
        </p:nvSpPr>
        <p:spPr>
          <a:xfrm>
            <a:off x="503640" y="2768040"/>
            <a:ext cx="403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5" name="CustomShape 8"/>
          <p:cNvSpPr/>
          <p:nvPr/>
        </p:nvSpPr>
        <p:spPr>
          <a:xfrm>
            <a:off x="503640" y="3357720"/>
            <a:ext cx="403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6" name="CustomShape 9"/>
          <p:cNvSpPr/>
          <p:nvPr/>
        </p:nvSpPr>
        <p:spPr>
          <a:xfrm>
            <a:off x="503640" y="4237920"/>
            <a:ext cx="403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7" name="CustomShape 10"/>
          <p:cNvSpPr/>
          <p:nvPr/>
        </p:nvSpPr>
        <p:spPr>
          <a:xfrm>
            <a:off x="503640" y="5126040"/>
            <a:ext cx="403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8" name="CustomShape 11"/>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1710000" y="2836440"/>
            <a:ext cx="464040" cy="172080"/>
          </a:xfrm>
          <a:prstGeom prst="rect">
            <a:avLst/>
          </a:prstGeom>
          <a:solidFill>
            <a:srgbClr val="ffffff"/>
          </a:solidFill>
          <a:ln>
            <a:noFill/>
          </a:ln>
        </p:spPr>
        <p:style>
          <a:lnRef idx="0"/>
          <a:fillRef idx="0"/>
          <a:effectRef idx="0"/>
          <a:fontRef idx="minor"/>
        </p:style>
      </p:sp>
      <p:sp>
        <p:nvSpPr>
          <p:cNvPr id="680" name="CustomShape 2"/>
          <p:cNvSpPr/>
          <p:nvPr/>
        </p:nvSpPr>
        <p:spPr>
          <a:xfrm>
            <a:off x="137520" y="27504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1 : absence Irrégulière de ligne de paye</a:t>
            </a:r>
            <a:endParaRPr b="0" lang="fr-FR" sz="2400" spc="-1" strike="noStrike">
              <a:latin typeface="Arial"/>
            </a:endParaRPr>
          </a:p>
          <a:p>
            <a:pPr algn="ctr">
              <a:lnSpc>
                <a:spcPct val="100000"/>
              </a:lnSpc>
            </a:pPr>
            <a:endParaRPr b="0" lang="fr-FR" sz="2400" spc="-1" strike="noStrike">
              <a:latin typeface="Arial"/>
            </a:endParaRPr>
          </a:p>
        </p:txBody>
      </p:sp>
      <p:sp>
        <p:nvSpPr>
          <p:cNvPr id="681" name="CustomShape 3"/>
          <p:cNvSpPr/>
          <p:nvPr/>
        </p:nvSpPr>
        <p:spPr>
          <a:xfrm>
            <a:off x="3029040" y="6356520"/>
            <a:ext cx="3083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682" name="CustomShape 4"/>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B09118B6-DF9F-41A2-B546-AAC1EB4F31A6}"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83" name="Image 2" descr=""/>
          <p:cNvPicPr/>
          <p:nvPr/>
        </p:nvPicPr>
        <p:blipFill>
          <a:blip r:embed="rId1"/>
          <a:srcRect l="0" t="0" r="12630" b="0"/>
          <a:stretch/>
        </p:blipFill>
        <p:spPr>
          <a:xfrm>
            <a:off x="137520" y="1045080"/>
            <a:ext cx="8800200" cy="5664600"/>
          </a:xfrm>
          <a:prstGeom prst="rect">
            <a:avLst/>
          </a:prstGeom>
          <a:ln>
            <a:noFill/>
          </a:ln>
        </p:spPr>
      </p:pic>
      <p:sp>
        <p:nvSpPr>
          <p:cNvPr id="684" name="CustomShape 5"/>
          <p:cNvSpPr/>
          <p:nvPr/>
        </p:nvSpPr>
        <p:spPr>
          <a:xfrm>
            <a:off x="7479000" y="6081480"/>
            <a:ext cx="282240" cy="838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5" name="CustomShape 6"/>
          <p:cNvSpPr/>
          <p:nvPr/>
        </p:nvSpPr>
        <p:spPr>
          <a:xfrm>
            <a:off x="8352000" y="4464000"/>
            <a:ext cx="718560" cy="51444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86" name="CustomShape 7"/>
          <p:cNvSpPr/>
          <p:nvPr/>
        </p:nvSpPr>
        <p:spPr>
          <a:xfrm>
            <a:off x="8352000" y="5004360"/>
            <a:ext cx="718560" cy="51444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un Net à Payer</a:t>
            </a:r>
            <a:endParaRPr b="0" lang="fr-FR" sz="1000" spc="-1" strike="noStrike">
              <a:latin typeface="Arial"/>
            </a:endParaRPr>
          </a:p>
        </p:txBody>
      </p:sp>
      <p:sp>
        <p:nvSpPr>
          <p:cNvPr id="687" name="Line 8"/>
          <p:cNvSpPr/>
          <p:nvPr/>
        </p:nvSpPr>
        <p:spPr>
          <a:xfrm flipH="1">
            <a:off x="8064000" y="4680000"/>
            <a:ext cx="360000" cy="360"/>
          </a:xfrm>
          <a:prstGeom prst="line">
            <a:avLst/>
          </a:prstGeom>
          <a:ln>
            <a:noFill/>
          </a:ln>
        </p:spPr>
        <p:style>
          <a:lnRef idx="0"/>
          <a:fillRef idx="0"/>
          <a:effectRef idx="0"/>
          <a:fontRef idx="minor"/>
        </p:style>
      </p:sp>
      <p:sp>
        <p:nvSpPr>
          <p:cNvPr id="688" name="Line 9"/>
          <p:cNvSpPr/>
          <p:nvPr/>
        </p:nvSpPr>
        <p:spPr>
          <a:xfrm flipH="1">
            <a:off x="7992000" y="5184000"/>
            <a:ext cx="360000" cy="360"/>
          </a:xfrm>
          <a:prstGeom prst="line">
            <a:avLst/>
          </a:prstGeom>
          <a:ln>
            <a:noFill/>
          </a:ln>
        </p:spPr>
        <p:style>
          <a:lnRef idx="0"/>
          <a:fillRef idx="0"/>
          <a:effectRef idx="0"/>
          <a:fontRef idx="minor"/>
        </p:style>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457200" y="1604520"/>
            <a:ext cx="8226000" cy="3974040"/>
          </a:xfrm>
          <a:prstGeom prst="rect">
            <a:avLst/>
          </a:prstGeom>
          <a:noFill/>
          <a:ln>
            <a:noFill/>
          </a:ln>
        </p:spPr>
        <p:style>
          <a:lnRef idx="0"/>
          <a:fillRef idx="0"/>
          <a:effectRef idx="0"/>
          <a:fontRef idx="minor"/>
        </p:style>
      </p:sp>
      <p:sp>
        <p:nvSpPr>
          <p:cNvPr id="690" name="CustomShape 2"/>
          <p:cNvSpPr/>
          <p:nvPr/>
        </p:nvSpPr>
        <p:spPr>
          <a:xfrm>
            <a:off x="457200" y="322560"/>
            <a:ext cx="8226000" cy="61236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200" spc="-1" strike="noStrike" cap="all">
                <a:solidFill>
                  <a:srgbClr val="308087"/>
                </a:solidFill>
                <a:latin typeface="Times New Roman"/>
                <a:ea typeface="ヒラギノ角ゴ Pro W3"/>
              </a:rPr>
              <a:t>DIAGNOSTIC 2 : absence Régulière de ligne de paye</a:t>
            </a:r>
            <a:endParaRPr b="0" lang="fr-FR" sz="2200" spc="-1" strike="noStrike">
              <a:latin typeface="Arial"/>
            </a:endParaRPr>
          </a:p>
          <a:p>
            <a:pPr algn="ctr">
              <a:lnSpc>
                <a:spcPct val="100000"/>
              </a:lnSpc>
            </a:pPr>
            <a:endParaRPr b="0" lang="fr-FR" sz="2200" spc="-1" strike="noStrike">
              <a:latin typeface="Arial"/>
            </a:endParaRPr>
          </a:p>
        </p:txBody>
      </p:sp>
      <p:pic>
        <p:nvPicPr>
          <p:cNvPr id="691" name="Image 5" descr=""/>
          <p:cNvPicPr/>
          <p:nvPr/>
        </p:nvPicPr>
        <p:blipFill>
          <a:blip r:embed="rId1"/>
          <a:srcRect l="1014" t="514" r="4606" b="-514"/>
          <a:stretch/>
        </p:blipFill>
        <p:spPr>
          <a:xfrm>
            <a:off x="119880" y="1233360"/>
            <a:ext cx="8928000" cy="5319720"/>
          </a:xfrm>
          <a:prstGeom prst="rect">
            <a:avLst/>
          </a:prstGeom>
          <a:ln>
            <a:noFill/>
          </a:ln>
        </p:spPr>
      </p:pic>
      <p:sp>
        <p:nvSpPr>
          <p:cNvPr id="692" name="CustomShape 3"/>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84F883D9-FBEC-4FB4-8DBB-C609A92C736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93" name="CustomShape 4"/>
          <p:cNvSpPr/>
          <p:nvPr/>
        </p:nvSpPr>
        <p:spPr>
          <a:xfrm>
            <a:off x="8352000" y="3816360"/>
            <a:ext cx="718560" cy="51444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94" name="CustomShape 5"/>
          <p:cNvSpPr/>
          <p:nvPr/>
        </p:nvSpPr>
        <p:spPr>
          <a:xfrm>
            <a:off x="8352000" y="4608360"/>
            <a:ext cx="718560" cy="51444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pas de Net à Payer.</a:t>
            </a:r>
            <a:endParaRPr b="0" lang="fr-FR" sz="10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457200" y="274680"/>
            <a:ext cx="8226000" cy="1139400"/>
          </a:xfrm>
          <a:prstGeom prst="rect">
            <a:avLst/>
          </a:prstGeom>
          <a:noFill/>
          <a:ln>
            <a:noFill/>
          </a:ln>
        </p:spPr>
        <p:style>
          <a:lnRef idx="0"/>
          <a:fillRef idx="0"/>
          <a:effectRef idx="0"/>
          <a:fontRef idx="minor"/>
        </p:style>
      </p:sp>
      <p:sp>
        <p:nvSpPr>
          <p:cNvPr id="192" name="CustomShape 2"/>
          <p:cNvSpPr/>
          <p:nvPr/>
        </p:nvSpPr>
        <p:spPr>
          <a:xfrm>
            <a:off x="6553080" y="6356520"/>
            <a:ext cx="213012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93C6DFD1-715D-49BB-9F94-D7378E62C8F9}" type="slidenum">
              <a:rPr b="0" lang="fr-FR" sz="1200" spc="-1" strike="noStrike">
                <a:solidFill>
                  <a:srgbClr val="8b8b8b"/>
                </a:solidFill>
                <a:latin typeface="Calibri"/>
                <a:ea typeface="DejaVu Sans"/>
              </a:rPr>
              <a:t>&lt;numéro&gt;</a:t>
            </a:fld>
            <a:endParaRPr b="0" lang="fr-FR" sz="1200" spc="-1" strike="noStrike">
              <a:latin typeface="Arial"/>
            </a:endParaRPr>
          </a:p>
        </p:txBody>
      </p:sp>
      <p:sp>
        <p:nvSpPr>
          <p:cNvPr id="193" name="CustomShape 3"/>
          <p:cNvSpPr/>
          <p:nvPr/>
        </p:nvSpPr>
        <p:spPr>
          <a:xfrm>
            <a:off x="163800" y="1700640"/>
            <a:ext cx="3913920" cy="1458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Pour éteindre le PC, cliquer sur le menu K, entouré en bleu,</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800" spc="-1" strike="noStrike">
                <a:solidFill>
                  <a:srgbClr val="000000"/>
                </a:solidFill>
                <a:latin typeface="Calibri"/>
                <a:ea typeface="DejaVu Sans"/>
              </a:rPr>
              <a:t>Quitter,</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600" spc="-1" strike="noStrike">
                <a:solidFill>
                  <a:srgbClr val="000000"/>
                </a:solidFill>
                <a:latin typeface="Calibri"/>
                <a:ea typeface="DejaVu Sans"/>
              </a:rPr>
              <a:t>É</a:t>
            </a:r>
            <a:r>
              <a:rPr b="1" lang="fr-FR" sz="1800" spc="-1" strike="noStrike">
                <a:solidFill>
                  <a:srgbClr val="000000"/>
                </a:solidFill>
                <a:latin typeface="Calibri"/>
                <a:ea typeface="DejaVu Sans"/>
              </a:rPr>
              <a:t>teindre.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194" name="Picture 2" descr=""/>
          <p:cNvPicPr/>
          <p:nvPr/>
        </p:nvPicPr>
        <p:blipFill>
          <a:blip r:embed="rId1"/>
          <a:srcRect l="-1924" t="67034" r="71758" b="0"/>
          <a:stretch/>
        </p:blipFill>
        <p:spPr>
          <a:xfrm>
            <a:off x="3832920" y="67320"/>
            <a:ext cx="5308560" cy="3610080"/>
          </a:xfrm>
          <a:prstGeom prst="rect">
            <a:avLst/>
          </a:prstGeom>
          <a:ln>
            <a:noFill/>
          </a:ln>
        </p:spPr>
      </p:pic>
      <p:sp>
        <p:nvSpPr>
          <p:cNvPr id="195" name="CustomShape 4"/>
          <p:cNvSpPr/>
          <p:nvPr/>
        </p:nvSpPr>
        <p:spPr>
          <a:xfrm>
            <a:off x="3630960" y="3048480"/>
            <a:ext cx="1267920" cy="62892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250200" y="4385880"/>
            <a:ext cx="4997160" cy="1748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Puis confirmer en cliquant sur </a:t>
            </a:r>
            <a:r>
              <a:rPr b="1" lang="fr-FR" sz="1800" spc="-1" strike="noStrike">
                <a:solidFill>
                  <a:srgbClr val="000000"/>
                </a:solidFill>
                <a:latin typeface="Calibri"/>
                <a:ea typeface="DejaVu Sans"/>
              </a:rPr>
              <a:t>Shutdown</a:t>
            </a:r>
            <a:r>
              <a:rPr b="0" lang="fr-FR" sz="1800" spc="-1" strike="noStrike">
                <a:solidFill>
                  <a:srgbClr val="000000"/>
                </a:solidFill>
                <a:latin typeface="Calibri"/>
                <a:ea typeface="DejaVu Sans"/>
              </a:rPr>
              <a:t>.</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(Éteindre).</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A l’arrêt, retirer la clé, qui peut être utilisée sur PC Windows.</a:t>
            </a:r>
            <a:endParaRPr b="0" lang="fr-FR" sz="1800" spc="-1" strike="noStrike">
              <a:latin typeface="Arial"/>
            </a:endParaRPr>
          </a:p>
        </p:txBody>
      </p:sp>
      <p:sp>
        <p:nvSpPr>
          <p:cNvPr id="197" name="CustomShape 6"/>
          <p:cNvSpPr/>
          <p:nvPr/>
        </p:nvSpPr>
        <p:spPr>
          <a:xfrm>
            <a:off x="1800" y="337320"/>
            <a:ext cx="382932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éteindre le pc</a:t>
            </a:r>
            <a:endParaRPr b="0" lang="fr-FR" sz="2400" spc="-1" strike="noStrike">
              <a:latin typeface="Arial"/>
            </a:endParaRPr>
          </a:p>
          <a:p>
            <a:pPr algn="ctr">
              <a:lnSpc>
                <a:spcPct val="100000"/>
              </a:lnSpc>
            </a:pPr>
            <a:endParaRPr b="0" lang="fr-FR" sz="2400" spc="-1" strike="noStrike">
              <a:latin typeface="Arial"/>
            </a:endParaRPr>
          </a:p>
        </p:txBody>
      </p:sp>
      <p:pic>
        <p:nvPicPr>
          <p:cNvPr id="198" name="Image 13" descr=""/>
          <p:cNvPicPr/>
          <p:nvPr/>
        </p:nvPicPr>
        <p:blipFill>
          <a:blip r:embed="rId2"/>
          <a:srcRect l="22248" t="12661" r="21602" b="19313"/>
          <a:stretch/>
        </p:blipFill>
        <p:spPr>
          <a:xfrm>
            <a:off x="5285160" y="4063680"/>
            <a:ext cx="3754440" cy="2557440"/>
          </a:xfrm>
          <a:prstGeom prst="rect">
            <a:avLst/>
          </a:prstGeom>
          <a:ln>
            <a:noFill/>
          </a:ln>
        </p:spPr>
      </p:pic>
      <p:sp>
        <p:nvSpPr>
          <p:cNvPr id="199" name="CustomShape 7"/>
          <p:cNvSpPr/>
          <p:nvPr/>
        </p:nvSpPr>
        <p:spPr>
          <a:xfrm>
            <a:off x="4330440" y="4580640"/>
            <a:ext cx="3034080" cy="98100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sp>
        <p:nvSpPr>
          <p:cNvPr id="200" name="CustomShape 8"/>
          <p:cNvSpPr/>
          <p:nvPr/>
        </p:nvSpPr>
        <p:spPr>
          <a:xfrm>
            <a:off x="284040" y="644112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655200" y="335520"/>
            <a:ext cx="7940520" cy="6073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400" spc="-1" strike="noStrike" cap="all">
                <a:solidFill>
                  <a:srgbClr val="308087"/>
                </a:solidFill>
                <a:latin typeface="Times New Roman"/>
                <a:ea typeface="ヒラギノ角ゴ Pro W3"/>
              </a:rPr>
              <a:t>DIAGNOSTIC 3 : absence ANORMALE DE BALISE</a:t>
            </a:r>
            <a:endParaRPr b="0" lang="fr-FR" sz="2400" spc="-1" strike="noStrike">
              <a:latin typeface="Arial"/>
            </a:endParaRPr>
          </a:p>
          <a:p>
            <a:pPr algn="ctr">
              <a:lnSpc>
                <a:spcPct val="100000"/>
              </a:lnSpc>
            </a:pPr>
            <a:endParaRPr b="0" lang="fr-FR" sz="2400" spc="-1" strike="noStrike">
              <a:latin typeface="Arial"/>
            </a:endParaRPr>
          </a:p>
        </p:txBody>
      </p:sp>
      <p:pic>
        <p:nvPicPr>
          <p:cNvPr id="696" name="Image 5" descr=""/>
          <p:cNvPicPr/>
          <p:nvPr/>
        </p:nvPicPr>
        <p:blipFill>
          <a:blip r:embed="rId1"/>
          <a:srcRect l="0" t="0" r="14205" b="0"/>
          <a:stretch/>
        </p:blipFill>
        <p:spPr>
          <a:xfrm>
            <a:off x="205560" y="1060560"/>
            <a:ext cx="8839440" cy="5794200"/>
          </a:xfrm>
          <a:prstGeom prst="rect">
            <a:avLst/>
          </a:prstGeom>
          <a:ln>
            <a:solidFill>
              <a:srgbClr val="3465a4"/>
            </a:solidFill>
          </a:ln>
        </p:spPr>
      </p:pic>
      <p:sp>
        <p:nvSpPr>
          <p:cNvPr id="697"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30EFB706-D92B-4C48-915A-0F2F447C151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98" name="CustomShape 3"/>
          <p:cNvSpPr/>
          <p:nvPr/>
        </p:nvSpPr>
        <p:spPr>
          <a:xfrm>
            <a:off x="5472000" y="4668120"/>
            <a:ext cx="718560" cy="51444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Ni Statut ni Service...</a:t>
            </a:r>
            <a:endParaRPr b="0" lang="fr-FR" sz="1000" spc="-1" strike="noStrike">
              <a:latin typeface="Arial"/>
            </a:endParaRPr>
          </a:p>
        </p:txBody>
      </p:sp>
      <p:sp>
        <p:nvSpPr>
          <p:cNvPr id="699" name="Line 4"/>
          <p:cNvSpPr/>
          <p:nvPr/>
        </p:nvSpPr>
        <p:spPr>
          <a:xfrm flipV="1">
            <a:off x="6192000" y="4824000"/>
            <a:ext cx="1008000" cy="144000"/>
          </a:xfrm>
          <a:prstGeom prst="line">
            <a:avLst/>
          </a:prstGeom>
          <a:ln>
            <a:noFill/>
          </a:ln>
        </p:spPr>
        <p:style>
          <a:lnRef idx="0"/>
          <a:fillRef idx="0"/>
          <a:effectRef idx="0"/>
          <a:fontRef idx="minor"/>
        </p:style>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432000" y="144000"/>
            <a:ext cx="8226000" cy="65376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4 :  AGENT NON Identifié</a:t>
            </a:r>
            <a:endParaRPr b="0" lang="fr-FR" sz="2400" spc="-1" strike="noStrike">
              <a:latin typeface="Arial"/>
            </a:endParaRPr>
          </a:p>
          <a:p>
            <a:pPr algn="ctr">
              <a:lnSpc>
                <a:spcPct val="100000"/>
              </a:lnSpc>
            </a:pPr>
            <a:endParaRPr b="0" lang="fr-FR" sz="2400" spc="-1" strike="noStrike">
              <a:latin typeface="Arial"/>
            </a:endParaRPr>
          </a:p>
        </p:txBody>
      </p:sp>
      <p:pic>
        <p:nvPicPr>
          <p:cNvPr id="701" name="Image 321" descr=""/>
          <p:cNvPicPr/>
          <p:nvPr/>
        </p:nvPicPr>
        <p:blipFill>
          <a:blip r:embed="rId1"/>
          <a:srcRect l="-1259" t="73641" r="53776" b="0"/>
          <a:stretch/>
        </p:blipFill>
        <p:spPr>
          <a:xfrm>
            <a:off x="1166040" y="4587120"/>
            <a:ext cx="6596280" cy="2190600"/>
          </a:xfrm>
          <a:prstGeom prst="rect">
            <a:avLst/>
          </a:prstGeom>
          <a:ln>
            <a:noFill/>
          </a:ln>
        </p:spPr>
      </p:pic>
      <p:sp>
        <p:nvSpPr>
          <p:cNvPr id="702" name="CustomShape 2"/>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718BFE79-0C12-4D48-BC79-F0764B45B57C}"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703" name="Image 6" descr=""/>
          <p:cNvPicPr/>
          <p:nvPr/>
        </p:nvPicPr>
        <p:blipFill>
          <a:blip r:embed="rId2"/>
          <a:srcRect l="45040" t="26581" r="37694" b="50542"/>
          <a:stretch/>
        </p:blipFill>
        <p:spPr>
          <a:xfrm>
            <a:off x="1944000" y="969480"/>
            <a:ext cx="5065920" cy="3277080"/>
          </a:xfrm>
          <a:prstGeom prst="rect">
            <a:avLst/>
          </a:prstGeom>
          <a:ln>
            <a:noFill/>
          </a:ln>
        </p:spPr>
      </p:pic>
      <p:sp>
        <p:nvSpPr>
          <p:cNvPr id="704" name="CustomShape 3"/>
          <p:cNvSpPr/>
          <p:nvPr/>
        </p:nvSpPr>
        <p:spPr>
          <a:xfrm>
            <a:off x="5112000" y="1572120"/>
            <a:ext cx="1150560" cy="51444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La balise &lt;Agent&gt; devrait être ici</a:t>
            </a:r>
            <a:endParaRPr b="0" lang="fr-FR" sz="1000" spc="-1" strike="noStrike">
              <a:latin typeface="Arial"/>
            </a:endParaRPr>
          </a:p>
        </p:txBody>
      </p:sp>
      <p:sp>
        <p:nvSpPr>
          <p:cNvPr id="705" name="Line 4"/>
          <p:cNvSpPr/>
          <p:nvPr/>
        </p:nvSpPr>
        <p:spPr>
          <a:xfrm flipH="1">
            <a:off x="4104000" y="1800000"/>
            <a:ext cx="1008000" cy="504000"/>
          </a:xfrm>
          <a:prstGeom prst="line">
            <a:avLst/>
          </a:prstGeom>
          <a:ln>
            <a:noFill/>
          </a:ln>
        </p:spPr>
        <p:style>
          <a:lnRef idx="0"/>
          <a:fillRef idx="0"/>
          <a:effectRef idx="0"/>
          <a:fontRef idx="minor"/>
        </p:style>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6" name="Image 4" descr=""/>
          <p:cNvPicPr/>
          <p:nvPr/>
        </p:nvPicPr>
        <p:blipFill>
          <a:blip r:embed="rId1"/>
          <a:srcRect l="0" t="0" r="7906" b="0"/>
          <a:stretch/>
        </p:blipFill>
        <p:spPr>
          <a:xfrm>
            <a:off x="101160" y="1050120"/>
            <a:ext cx="8938440" cy="5458320"/>
          </a:xfrm>
          <a:prstGeom prst="rect">
            <a:avLst/>
          </a:prstGeom>
          <a:ln>
            <a:noFill/>
          </a:ln>
        </p:spPr>
      </p:pic>
      <p:sp>
        <p:nvSpPr>
          <p:cNvPr id="707" name="CustomShape 1"/>
          <p:cNvSpPr/>
          <p:nvPr/>
        </p:nvSpPr>
        <p:spPr>
          <a:xfrm>
            <a:off x="457200" y="274320"/>
            <a:ext cx="8226000" cy="65376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5 : Caractère ILLICITE – à NETTOYER </a:t>
            </a:r>
            <a:endParaRPr b="0" lang="fr-FR" sz="2400" spc="-1" strike="noStrike">
              <a:latin typeface="Arial"/>
            </a:endParaRPr>
          </a:p>
          <a:p>
            <a:pPr algn="ctr">
              <a:lnSpc>
                <a:spcPct val="100000"/>
              </a:lnSpc>
            </a:pPr>
            <a:endParaRPr b="0" lang="fr-FR" sz="2400" spc="-1" strike="noStrike">
              <a:latin typeface="Arial"/>
            </a:endParaRPr>
          </a:p>
        </p:txBody>
      </p:sp>
      <p:sp>
        <p:nvSpPr>
          <p:cNvPr id="708" name="CustomShape 2"/>
          <p:cNvSpPr/>
          <p:nvPr/>
        </p:nvSpPr>
        <p:spPr>
          <a:xfrm>
            <a:off x="1854000" y="6539040"/>
            <a:ext cx="511524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09" name="CustomShape 3"/>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10CEABEE-000E-4EB6-B1C8-B27333DC9DF4}"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10" name="CustomShape 4"/>
          <p:cNvSpPr/>
          <p:nvPr/>
        </p:nvSpPr>
        <p:spPr>
          <a:xfrm>
            <a:off x="7992000" y="4536000"/>
            <a:ext cx="286560" cy="214560"/>
          </a:xfrm>
          <a:prstGeom prst="ellipse">
            <a:avLst/>
          </a:prstGeom>
          <a:noFill/>
          <a:ln w="36000">
            <a:solidFill>
              <a:srgbClr val="ff420e"/>
            </a:solidFill>
            <a:round/>
          </a:ln>
        </p:spPr>
        <p:style>
          <a:lnRef idx="0"/>
          <a:fillRef idx="0"/>
          <a:effectRef idx="0"/>
          <a:fontRef idx="minor"/>
        </p:style>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CustomShape 1"/>
          <p:cNvSpPr/>
          <p:nvPr/>
        </p:nvSpPr>
        <p:spPr>
          <a:xfrm>
            <a:off x="457200" y="274320"/>
            <a:ext cx="8226000" cy="65376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6 :  SAUTS DE LIGNE - NETTOYAGE</a:t>
            </a:r>
            <a:endParaRPr b="0" lang="fr-FR" sz="2400" spc="-1" strike="noStrike">
              <a:latin typeface="Arial"/>
            </a:endParaRPr>
          </a:p>
          <a:p>
            <a:pPr algn="ctr">
              <a:lnSpc>
                <a:spcPct val="100000"/>
              </a:lnSpc>
            </a:pPr>
            <a:endParaRPr b="0" lang="fr-FR" sz="2400" spc="-1" strike="noStrike">
              <a:latin typeface="Arial"/>
            </a:endParaRPr>
          </a:p>
        </p:txBody>
      </p:sp>
      <p:sp>
        <p:nvSpPr>
          <p:cNvPr id="712" name="CustomShape 2"/>
          <p:cNvSpPr/>
          <p:nvPr/>
        </p:nvSpPr>
        <p:spPr>
          <a:xfrm>
            <a:off x="3029040" y="6356520"/>
            <a:ext cx="3083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713" name="CustomShape 3"/>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793A3F31-CA81-4D0F-8D56-97E8489AFA47}"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714" name="Image 3" descr=""/>
          <p:cNvPicPr/>
          <p:nvPr/>
        </p:nvPicPr>
        <p:blipFill>
          <a:blip r:embed="rId1"/>
          <a:srcRect l="0" t="0" r="17780" b="0"/>
          <a:stretch/>
        </p:blipFill>
        <p:spPr>
          <a:xfrm>
            <a:off x="239040" y="998280"/>
            <a:ext cx="8562960" cy="5857200"/>
          </a:xfrm>
          <a:prstGeom prst="rect">
            <a:avLst/>
          </a:prstGeom>
          <a:ln>
            <a:noFill/>
          </a:ln>
        </p:spPr>
      </p:pic>
      <p:sp>
        <p:nvSpPr>
          <p:cNvPr id="715" name="CustomShape 4"/>
          <p:cNvSpPr/>
          <p:nvPr/>
        </p:nvSpPr>
        <p:spPr>
          <a:xfrm>
            <a:off x="7213680" y="4800600"/>
            <a:ext cx="362520" cy="60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6" name="CustomShape 5"/>
          <p:cNvSpPr/>
          <p:nvPr/>
        </p:nvSpPr>
        <p:spPr>
          <a:xfrm>
            <a:off x="7334280" y="4868640"/>
            <a:ext cx="362520" cy="60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6"/>
          <p:cNvSpPr/>
          <p:nvPr/>
        </p:nvSpPr>
        <p:spPr>
          <a:xfrm>
            <a:off x="7350120" y="5037480"/>
            <a:ext cx="378360" cy="60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7"/>
          <p:cNvSpPr/>
          <p:nvPr/>
        </p:nvSpPr>
        <p:spPr>
          <a:xfrm>
            <a:off x="7365960" y="4952880"/>
            <a:ext cx="362520" cy="60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8"/>
          <p:cNvSpPr/>
          <p:nvPr/>
        </p:nvSpPr>
        <p:spPr>
          <a:xfrm>
            <a:off x="7334280" y="5562720"/>
            <a:ext cx="241920" cy="500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9"/>
          <p:cNvSpPr/>
          <p:nvPr/>
        </p:nvSpPr>
        <p:spPr>
          <a:xfrm>
            <a:off x="7486560" y="5419440"/>
            <a:ext cx="241920" cy="500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10"/>
          <p:cNvSpPr/>
          <p:nvPr/>
        </p:nvSpPr>
        <p:spPr>
          <a:xfrm>
            <a:off x="7151760" y="5491080"/>
            <a:ext cx="241920" cy="500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2" name="CustomShape 11"/>
          <p:cNvSpPr/>
          <p:nvPr/>
        </p:nvSpPr>
        <p:spPr>
          <a:xfrm>
            <a:off x="7486560" y="5333400"/>
            <a:ext cx="790560" cy="43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3" name="CustomShape 12"/>
          <p:cNvSpPr/>
          <p:nvPr/>
        </p:nvSpPr>
        <p:spPr>
          <a:xfrm>
            <a:off x="7273800" y="4793400"/>
            <a:ext cx="362520" cy="60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4" name="CustomShape 13"/>
          <p:cNvSpPr/>
          <p:nvPr/>
        </p:nvSpPr>
        <p:spPr>
          <a:xfrm>
            <a:off x="7394400" y="4861080"/>
            <a:ext cx="362520" cy="60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5" name="CustomShape 14"/>
          <p:cNvSpPr/>
          <p:nvPr/>
        </p:nvSpPr>
        <p:spPr>
          <a:xfrm>
            <a:off x="7410600" y="5030280"/>
            <a:ext cx="378360" cy="60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6" name="CustomShape 15"/>
          <p:cNvSpPr/>
          <p:nvPr/>
        </p:nvSpPr>
        <p:spPr>
          <a:xfrm>
            <a:off x="7426440" y="4945680"/>
            <a:ext cx="362520" cy="60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7" name="CustomShape 16"/>
          <p:cNvSpPr/>
          <p:nvPr/>
        </p:nvSpPr>
        <p:spPr>
          <a:xfrm>
            <a:off x="7547040" y="5411880"/>
            <a:ext cx="241920" cy="500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8" name="CustomShape 17"/>
          <p:cNvSpPr/>
          <p:nvPr/>
        </p:nvSpPr>
        <p:spPr>
          <a:xfrm>
            <a:off x="7211880" y="5483520"/>
            <a:ext cx="241920" cy="500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9" name="CustomShape 18"/>
          <p:cNvSpPr/>
          <p:nvPr/>
        </p:nvSpPr>
        <p:spPr>
          <a:xfrm>
            <a:off x="7547040" y="5326200"/>
            <a:ext cx="790560" cy="43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0" name="CustomShape 19"/>
          <p:cNvSpPr/>
          <p:nvPr/>
        </p:nvSpPr>
        <p:spPr>
          <a:xfrm>
            <a:off x="5040000" y="4392000"/>
            <a:ext cx="1150560" cy="399960"/>
          </a:xfrm>
          <a:prstGeom prst="rect">
            <a:avLst/>
          </a:prstGeom>
          <a:noFill/>
          <a:ln>
            <a:noFill/>
          </a:ln>
        </p:spPr>
        <p:style>
          <a:lnRef idx="0"/>
          <a:fillRef idx="0"/>
          <a:effectRef idx="0"/>
          <a:fontRef idx="minor"/>
        </p:style>
        <p:txBody>
          <a:bodyPr lIns="90000" rIns="90000" tIns="45000" bIns="45000"/>
          <a:p>
            <a:pPr>
              <a:lnSpc>
                <a:spcPct val="100000"/>
              </a:lnSpc>
            </a:pPr>
            <a:r>
              <a:rPr b="0" lang="fr-FR" sz="1100" spc="-1" strike="noStrike">
                <a:solidFill>
                  <a:srgbClr val="000000"/>
                </a:solidFill>
                <a:latin typeface="Arial"/>
                <a:ea typeface="DejaVu Sans"/>
              </a:rPr>
              <a:t>Après nettoyage</a:t>
            </a:r>
            <a:endParaRPr b="0" lang="fr-FR" sz="1100" spc="-1" strike="noStrike">
              <a:latin typeface="Arial"/>
            </a:endParaRPr>
          </a:p>
        </p:txBody>
      </p:sp>
      <p:sp>
        <p:nvSpPr>
          <p:cNvPr id="731" name="Line 20"/>
          <p:cNvSpPr/>
          <p:nvPr/>
        </p:nvSpPr>
        <p:spPr>
          <a:xfrm flipV="1">
            <a:off x="6192000" y="4464000"/>
            <a:ext cx="648000" cy="72000"/>
          </a:xfrm>
          <a:prstGeom prst="line">
            <a:avLst/>
          </a:prstGeom>
          <a:ln>
            <a:noFill/>
          </a:ln>
        </p:spPr>
        <p:style>
          <a:lnRef idx="0"/>
          <a:fillRef idx="0"/>
          <a:effectRef idx="0"/>
          <a:fontRef idx="minor"/>
        </p:style>
      </p:sp>
      <p:sp>
        <p:nvSpPr>
          <p:cNvPr id="732" name="CustomShape 21"/>
          <p:cNvSpPr/>
          <p:nvPr/>
        </p:nvSpPr>
        <p:spPr>
          <a:xfrm>
            <a:off x="4253040" y="5616000"/>
            <a:ext cx="1865520" cy="51444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ff3333"/>
                </a:solidFill>
                <a:latin typeface="Arial"/>
                <a:ea typeface="DejaVu Sans"/>
              </a:rPr>
              <a:t>Problèmes d’allocation de mémoire souvent liés à des sauts de ligne non conformes</a:t>
            </a:r>
            <a:endParaRPr b="0" lang="fr-FR" sz="1000" spc="-1" strike="noStrike">
              <a:latin typeface="Arial"/>
            </a:endParaRPr>
          </a:p>
        </p:txBody>
      </p:sp>
      <p:sp>
        <p:nvSpPr>
          <p:cNvPr id="733" name="Line 22"/>
          <p:cNvSpPr/>
          <p:nvPr/>
        </p:nvSpPr>
        <p:spPr>
          <a:xfrm flipH="1">
            <a:off x="3240000" y="5832000"/>
            <a:ext cx="1008000" cy="72000"/>
          </a:xfrm>
          <a:prstGeom prst="line">
            <a:avLst/>
          </a:prstGeom>
          <a:ln>
            <a:noFill/>
          </a:ln>
        </p:spPr>
        <p:style>
          <a:lnRef idx="0"/>
          <a:fillRef idx="0"/>
          <a:effectRef idx="0"/>
          <a:fontRef idx="minor"/>
        </p:style>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CustomShape 1"/>
          <p:cNvSpPr/>
          <p:nvPr/>
        </p:nvSpPr>
        <p:spPr>
          <a:xfrm>
            <a:off x="123840" y="274320"/>
            <a:ext cx="8836560" cy="65376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NETTOYER SAUTS DE LIGNES et caractères illicites </a:t>
            </a:r>
            <a:endParaRPr b="0" lang="fr-FR" sz="2400" spc="-1" strike="noStrike">
              <a:latin typeface="Arial"/>
            </a:endParaRPr>
          </a:p>
          <a:p>
            <a:pPr algn="ctr">
              <a:lnSpc>
                <a:spcPct val="100000"/>
              </a:lnSpc>
            </a:pPr>
            <a:endParaRPr b="0" lang="fr-FR" sz="2400" spc="-1" strike="noStrike">
              <a:latin typeface="Arial"/>
            </a:endParaRPr>
          </a:p>
        </p:txBody>
      </p:sp>
      <p:sp>
        <p:nvSpPr>
          <p:cNvPr id="735" name="CustomShape 2"/>
          <p:cNvSpPr/>
          <p:nvPr/>
        </p:nvSpPr>
        <p:spPr>
          <a:xfrm>
            <a:off x="1963440" y="6366600"/>
            <a:ext cx="4728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36" name="CustomShape 3"/>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65837708-E21F-462C-8F65-616979B3F9F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37" name="CustomShape 4"/>
          <p:cNvSpPr/>
          <p:nvPr/>
        </p:nvSpPr>
        <p:spPr>
          <a:xfrm>
            <a:off x="433800" y="2730600"/>
            <a:ext cx="8526960" cy="34117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Calibri"/>
                <a:ea typeface="DejaVu Sans"/>
              </a:rPr>
              <a:t>L’icône de nettoyage de la base de paye permet :</a:t>
            </a:r>
            <a:endParaRPr b="0" lang="fr-FR" sz="2000" spc="-1" strike="noStrike">
              <a:latin typeface="Arial"/>
            </a:endParaRPr>
          </a:p>
          <a:p>
            <a:pPr>
              <a:lnSpc>
                <a:spcPct val="100000"/>
              </a:lnSpc>
            </a:pPr>
            <a:endParaRPr b="0" lang="fr-FR" sz="2000" spc="-1" strike="noStrike">
              <a:latin typeface="Arial"/>
            </a:endParaRPr>
          </a:p>
          <a:p>
            <a:pPr lvl="1" marL="743040" indent="-283320" algn="just">
              <a:lnSpc>
                <a:spcPct val="100000"/>
              </a:lnSpc>
              <a:buClr>
                <a:srgbClr val="000000"/>
              </a:buClr>
              <a:buFont typeface="StarSymbol"/>
              <a:buChar char="-"/>
            </a:pPr>
            <a:r>
              <a:rPr b="0" lang="fr-FR" sz="2000" spc="-1" strike="noStrike">
                <a:solidFill>
                  <a:srgbClr val="000000"/>
                </a:solidFill>
                <a:latin typeface="Calibri"/>
                <a:ea typeface="DejaVu Sans"/>
              </a:rPr>
              <a:t>de créer un nouveau fichier « nettoyé » des éventuelles scories, lorsque les données ont été importées et produites</a:t>
            </a:r>
            <a:endParaRPr b="0" lang="fr-FR" sz="2000" spc="-1" strike="noStrike">
              <a:latin typeface="Arial"/>
            </a:endParaRPr>
          </a:p>
          <a:p>
            <a:pPr algn="just">
              <a:lnSpc>
                <a:spcPct val="100000"/>
              </a:lnSpc>
            </a:pPr>
            <a:endParaRPr b="0" lang="fr-FR" sz="2000" spc="-1" strike="noStrike">
              <a:latin typeface="Arial"/>
            </a:endParaRPr>
          </a:p>
          <a:p>
            <a:pPr lvl="1" marL="743040" indent="-283320" algn="just">
              <a:lnSpc>
                <a:spcPct val="100000"/>
              </a:lnSpc>
              <a:buClr>
                <a:srgbClr val="000000"/>
              </a:buClr>
              <a:buFont typeface="StarSymbol"/>
              <a:buChar char="-"/>
            </a:pPr>
            <a:r>
              <a:rPr b="0" lang="fr-FR" sz="2000" spc="-1" strike="noStrike">
                <a:solidFill>
                  <a:srgbClr val="000000"/>
                </a:solidFill>
                <a:latin typeface="Calibri"/>
                <a:ea typeface="DejaVu Sans"/>
              </a:rPr>
              <a:t>de supprimer les espaces en blanc et les sauts de lignes générés dans les fichiers XHL (Diagnostics 5 et 6)</a:t>
            </a:r>
            <a:endParaRPr b="0" lang="fr-FR" sz="2000" spc="-1" strike="noStrike">
              <a:latin typeface="Arial"/>
            </a:endParaRPr>
          </a:p>
          <a:p>
            <a:pPr algn="just">
              <a:lnSpc>
                <a:spcPct val="100000"/>
              </a:lnSpc>
            </a:pPr>
            <a:endParaRPr b="0" lang="fr-FR" sz="2000" spc="-1" strike="noStrike">
              <a:latin typeface="Arial"/>
            </a:endParaRPr>
          </a:p>
          <a:p>
            <a:pPr lvl="1" marL="743040" indent="-283320" algn="just">
              <a:lnSpc>
                <a:spcPct val="100000"/>
              </a:lnSpc>
              <a:buClr>
                <a:srgbClr val="000000"/>
              </a:buClr>
              <a:buFont typeface="StarSymbol"/>
              <a:buChar char="-"/>
            </a:pPr>
            <a:r>
              <a:rPr b="0" lang="fr-FR" sz="2000" spc="-1" strike="noStrike">
                <a:solidFill>
                  <a:srgbClr val="000000"/>
                </a:solidFill>
                <a:latin typeface="Calibri"/>
                <a:ea typeface="DejaVu Sans"/>
              </a:rPr>
              <a:t>De réduire sensiblement le volume de certaines données (jusqu’à 30 %-40 % sans compression).</a:t>
            </a:r>
            <a:endParaRPr b="0" lang="fr-FR" sz="2000" spc="-1" strike="noStrike">
              <a:latin typeface="Arial"/>
            </a:endParaRPr>
          </a:p>
        </p:txBody>
      </p:sp>
      <p:pic>
        <p:nvPicPr>
          <p:cNvPr id="738" name="Image 3" descr=""/>
          <p:cNvPicPr/>
          <p:nvPr/>
        </p:nvPicPr>
        <p:blipFill>
          <a:blip r:embed="rId1"/>
          <a:srcRect l="2" t="0" r="49608" b="85344"/>
          <a:stretch/>
        </p:blipFill>
        <p:spPr>
          <a:xfrm>
            <a:off x="123840" y="1122480"/>
            <a:ext cx="8836560" cy="1426680"/>
          </a:xfrm>
          <a:prstGeom prst="rect">
            <a:avLst/>
          </a:prstGeom>
          <a:ln>
            <a:noFill/>
          </a:ln>
        </p:spPr>
      </p:pic>
      <p:sp>
        <p:nvSpPr>
          <p:cNvPr id="739" name="CustomShape 5"/>
          <p:cNvSpPr/>
          <p:nvPr/>
        </p:nvSpPr>
        <p:spPr>
          <a:xfrm rot="21564600">
            <a:off x="6690960" y="1922040"/>
            <a:ext cx="2520" cy="102672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457200" y="274320"/>
            <a:ext cx="8226000" cy="4435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EDITER des JOURNAUX DIAGNOSTICS</a:t>
            </a:r>
            <a:endParaRPr b="0" lang="fr-FR" sz="2400" spc="-1" strike="noStrike">
              <a:latin typeface="Arial"/>
            </a:endParaRPr>
          </a:p>
          <a:p>
            <a:pPr algn="ctr">
              <a:lnSpc>
                <a:spcPct val="100000"/>
              </a:lnSpc>
            </a:pPr>
            <a:endParaRPr b="0" lang="fr-FR" sz="2400" spc="-1" strike="noStrike">
              <a:latin typeface="Arial"/>
            </a:endParaRPr>
          </a:p>
        </p:txBody>
      </p:sp>
      <p:pic>
        <p:nvPicPr>
          <p:cNvPr id="741" name="Image 678" descr=""/>
          <p:cNvPicPr/>
          <p:nvPr/>
        </p:nvPicPr>
        <p:blipFill>
          <a:blip r:embed="rId1"/>
          <a:srcRect l="0" t="68751" r="73402" b="0"/>
          <a:stretch/>
        </p:blipFill>
        <p:spPr>
          <a:xfrm>
            <a:off x="5040000" y="948600"/>
            <a:ext cx="3941640" cy="2577240"/>
          </a:xfrm>
          <a:prstGeom prst="rect">
            <a:avLst/>
          </a:prstGeom>
          <a:ln>
            <a:solidFill>
              <a:srgbClr val="3465a4"/>
            </a:solidFill>
          </a:ln>
        </p:spPr>
      </p:pic>
      <p:sp>
        <p:nvSpPr>
          <p:cNvPr id="742" name="CustomShape 2"/>
          <p:cNvSpPr/>
          <p:nvPr/>
        </p:nvSpPr>
        <p:spPr>
          <a:xfrm>
            <a:off x="216000" y="1008000"/>
            <a:ext cx="4821840" cy="1879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Se placer sur l’onglet Console.</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Cliquer sur l’icône</a:t>
            </a:r>
            <a:endParaRPr b="0" lang="fr-FR" sz="1600" spc="-1" strike="noStrike">
              <a:latin typeface="Arial"/>
            </a:endParaRPr>
          </a:p>
        </p:txBody>
      </p:sp>
      <p:pic>
        <p:nvPicPr>
          <p:cNvPr id="743" name="Image 680" descr=""/>
          <p:cNvPicPr/>
          <p:nvPr/>
        </p:nvPicPr>
        <p:blipFill>
          <a:blip r:embed="rId2"/>
          <a:stretch/>
        </p:blipFill>
        <p:spPr>
          <a:xfrm>
            <a:off x="2376000" y="1440000"/>
            <a:ext cx="357840" cy="357840"/>
          </a:xfrm>
          <a:prstGeom prst="rect">
            <a:avLst/>
          </a:prstGeom>
          <a:ln>
            <a:solidFill>
              <a:srgbClr val="3465a4"/>
            </a:solidFill>
          </a:ln>
        </p:spPr>
      </p:pic>
      <p:sp>
        <p:nvSpPr>
          <p:cNvPr id="744" name="CustomShape 3"/>
          <p:cNvSpPr/>
          <p:nvPr/>
        </p:nvSpPr>
        <p:spPr>
          <a:xfrm>
            <a:off x="216000" y="1872000"/>
            <a:ext cx="4749840" cy="645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Un navigateur internet se lance et affiche les journaux au format HTML. </a:t>
            </a:r>
            <a:endParaRPr b="0" lang="fr-FR" sz="1600" spc="-1" strike="noStrike">
              <a:latin typeface="Arial"/>
            </a:endParaRPr>
          </a:p>
        </p:txBody>
      </p:sp>
      <p:pic>
        <p:nvPicPr>
          <p:cNvPr id="745" name="Image 682" descr=""/>
          <p:cNvPicPr/>
          <p:nvPr/>
        </p:nvPicPr>
        <p:blipFill>
          <a:blip r:embed="rId3"/>
          <a:srcRect l="0" t="0" r="42694" b="53705"/>
          <a:stretch/>
        </p:blipFill>
        <p:spPr>
          <a:xfrm>
            <a:off x="3312000" y="3744000"/>
            <a:ext cx="5829840" cy="2730600"/>
          </a:xfrm>
          <a:prstGeom prst="rect">
            <a:avLst/>
          </a:prstGeom>
          <a:ln>
            <a:solidFill>
              <a:srgbClr val="3465a4"/>
            </a:solidFill>
          </a:ln>
        </p:spPr>
      </p:pic>
      <p:sp>
        <p:nvSpPr>
          <p:cNvPr id="746" name="CustomShape 4"/>
          <p:cNvSpPr/>
          <p:nvPr/>
        </p:nvSpPr>
        <p:spPr>
          <a:xfrm>
            <a:off x="216000" y="2462040"/>
            <a:ext cx="2949840" cy="33620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Il est possible de les enregistrer.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300" spc="-1" strike="noStrike">
                <a:solidFill>
                  <a:srgbClr val="000000"/>
                </a:solidFill>
                <a:latin typeface="Arial"/>
                <a:ea typeface="DejaVu Sans"/>
              </a:rPr>
              <a:t>Faire : Fichier &gt; Enregistrer sous…</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600" spc="-1" strike="noStrike">
                <a:solidFill>
                  <a:srgbClr val="000000"/>
                </a:solidFill>
                <a:latin typeface="Arial"/>
                <a:ea typeface="DejaVu Sans"/>
              </a:rPr>
              <a:t>Par défaut le chemin du journal est :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   </a:t>
            </a:r>
            <a:r>
              <a:rPr b="0" lang="fr-FR" sz="1300" spc="-1" strike="noStrike">
                <a:solidFill>
                  <a:srgbClr val="000000"/>
                </a:solidFill>
                <a:latin typeface="Arial"/>
                <a:ea typeface="DejaVu Sans"/>
              </a:rPr>
              <a:t>.local/share/Altair/log.html</a:t>
            </a:r>
            <a:r>
              <a:rPr b="0" lang="fr-FR" sz="1600" spc="-1" strike="noStrike">
                <a:solidFill>
                  <a:srgbClr val="000000"/>
                </a:solidFill>
                <a:latin typeface="Arial"/>
                <a:ea typeface="DejaVu Sans"/>
              </a:rPr>
              <a:t>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Pour effacer les journaux diagnostics, cliquer sur l’icône</a:t>
            </a:r>
            <a:endParaRPr b="0" lang="fr-FR" sz="1600" spc="-1" strike="noStrike">
              <a:latin typeface="Arial"/>
            </a:endParaRPr>
          </a:p>
          <a:p>
            <a:pPr>
              <a:lnSpc>
                <a:spcPct val="100000"/>
              </a:lnSpc>
            </a:pP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dans le dossier utilisateur.</a:t>
            </a:r>
            <a:endParaRPr b="0" lang="fr-FR" sz="1600" spc="-1" strike="noStrike">
              <a:latin typeface="Arial"/>
            </a:endParaRPr>
          </a:p>
        </p:txBody>
      </p:sp>
      <p:pic>
        <p:nvPicPr>
          <p:cNvPr id="747" name="Image 685" descr=""/>
          <p:cNvPicPr/>
          <p:nvPr/>
        </p:nvPicPr>
        <p:blipFill>
          <a:blip r:embed="rId4"/>
          <a:stretch/>
        </p:blipFill>
        <p:spPr>
          <a:xfrm>
            <a:off x="1303560" y="5469120"/>
            <a:ext cx="306000" cy="306000"/>
          </a:xfrm>
          <a:prstGeom prst="rect">
            <a:avLst/>
          </a:prstGeom>
          <a:ln>
            <a:solidFill>
              <a:srgbClr val="3465a4"/>
            </a:solidFill>
          </a:ln>
        </p:spPr>
      </p:pic>
      <p:sp>
        <p:nvSpPr>
          <p:cNvPr id="748" name="CustomShape 5"/>
          <p:cNvSpPr/>
          <p:nvPr/>
        </p:nvSpPr>
        <p:spPr>
          <a:xfrm>
            <a:off x="216000" y="6226560"/>
            <a:ext cx="3309840" cy="377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à gauche de l’onglet Console.</a:t>
            </a:r>
            <a:endParaRPr b="0" lang="fr-FR" sz="16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457200" y="274320"/>
            <a:ext cx="8226000" cy="65376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AUTRES ANOMALIES </a:t>
            </a:r>
            <a:endParaRPr b="0" lang="fr-FR" sz="2400" spc="-1" strike="noStrike">
              <a:latin typeface="Arial"/>
            </a:endParaRPr>
          </a:p>
          <a:p>
            <a:pPr algn="ctr">
              <a:lnSpc>
                <a:spcPct val="100000"/>
              </a:lnSpc>
            </a:pPr>
            <a:endParaRPr b="0" lang="fr-FR" sz="2400" spc="-1" strike="noStrike">
              <a:latin typeface="Arial"/>
            </a:endParaRPr>
          </a:p>
        </p:txBody>
      </p:sp>
      <p:sp>
        <p:nvSpPr>
          <p:cNvPr id="750" name="CustomShape 2"/>
          <p:cNvSpPr/>
          <p:nvPr/>
        </p:nvSpPr>
        <p:spPr>
          <a:xfrm>
            <a:off x="1089360" y="1072800"/>
            <a:ext cx="6961680" cy="50108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Pas d’information sur le Budget ou sur l’Etablissement (optionnel)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Fichiers corrompus : une partie seulement est lisible. Solution : les nettoyer à la main en respectant les balises.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Discordances entre bulletins dématérialisés et bulletins papiers.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r>
              <a:rPr b="0" lang="fr-FR" sz="1800" spc="-1" strike="noStrike">
                <a:solidFill>
                  <a:srgbClr val="ff0000"/>
                </a:solidFill>
                <a:latin typeface="Arial"/>
                <a:ea typeface="Arial"/>
              </a:rPr>
              <a:t>Sur la base de quelle pièce justificative le comptable a-t-il payé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0000"/>
                </a:solidFill>
                <a:latin typeface="Arial"/>
                <a:ea typeface="Arial"/>
              </a:rPr>
              <a:t>Quelles pièces justificatives ont été déposées au greffe avec les  comptes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751"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52"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53"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54"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55"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56"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57" name="CustomShape 9"/>
          <p:cNvSpPr/>
          <p:nvPr/>
        </p:nvSpPr>
        <p:spPr>
          <a:xfrm>
            <a:off x="8434440" y="6307920"/>
            <a:ext cx="177840" cy="202320"/>
          </a:xfrm>
          <a:prstGeom prst="rect">
            <a:avLst/>
          </a:prstGeom>
          <a:noFill/>
          <a:ln>
            <a:noFill/>
          </a:ln>
        </p:spPr>
        <p:style>
          <a:lnRef idx="0"/>
          <a:fillRef idx="0"/>
          <a:effectRef idx="0"/>
          <a:fontRef idx="minor"/>
        </p:style>
      </p:sp>
      <p:sp>
        <p:nvSpPr>
          <p:cNvPr id="758" name="CustomShape 10"/>
          <p:cNvSpPr/>
          <p:nvPr/>
        </p:nvSpPr>
        <p:spPr>
          <a:xfrm>
            <a:off x="1540440" y="6356520"/>
            <a:ext cx="5945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59" name="CustomShape 11"/>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D62F19E7-408A-4974-B3B9-D0A0D165FB92}"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235080" y="1376640"/>
            <a:ext cx="8447400" cy="4943520"/>
          </a:xfrm>
          <a:prstGeom prst="rect">
            <a:avLst/>
          </a:prstGeom>
          <a:noFill/>
          <a:ln>
            <a:noFill/>
          </a:ln>
        </p:spPr>
        <p:style>
          <a:lnRef idx="0"/>
          <a:fillRef idx="0"/>
          <a:effectRef idx="0"/>
          <a:fontRef idx="minor"/>
        </p:style>
        <p:txBody>
          <a:bodyPr lIns="0" rIns="0" tIns="0" bIns="0"/>
          <a:p>
            <a:pPr marL="343080" indent="-338760">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761" name="CustomShape 2"/>
          <p:cNvSpPr/>
          <p:nvPr/>
        </p:nvSpPr>
        <p:spPr>
          <a:xfrm>
            <a:off x="7883640" y="6321600"/>
            <a:ext cx="895680" cy="174960"/>
          </a:xfrm>
          <a:prstGeom prst="rect">
            <a:avLst/>
          </a:prstGeom>
          <a:noFill/>
          <a:ln>
            <a:noFill/>
          </a:ln>
        </p:spPr>
        <p:style>
          <a:lnRef idx="0"/>
          <a:fillRef idx="0"/>
          <a:effectRef idx="0"/>
          <a:fontRef idx="minor"/>
        </p:style>
      </p:sp>
      <p:sp>
        <p:nvSpPr>
          <p:cNvPr id="762" name="CustomShape 3"/>
          <p:cNvSpPr/>
          <p:nvPr/>
        </p:nvSpPr>
        <p:spPr>
          <a:xfrm>
            <a:off x="344160" y="116640"/>
            <a:ext cx="8687880" cy="33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L’UTILISATION DE TABLEAUX CROISES DYNAMIQUES </a:t>
            </a:r>
            <a:endParaRPr b="0" lang="fr-FR" sz="2400" spc="-1" strike="noStrike">
              <a:latin typeface="Arial"/>
            </a:endParaRPr>
          </a:p>
        </p:txBody>
      </p:sp>
      <p:pic>
        <p:nvPicPr>
          <p:cNvPr id="763" name="Picture 3" descr=""/>
          <p:cNvPicPr/>
          <p:nvPr/>
        </p:nvPicPr>
        <p:blipFill>
          <a:blip r:embed="rId1"/>
          <a:stretch/>
        </p:blipFill>
        <p:spPr>
          <a:xfrm>
            <a:off x="215640" y="447120"/>
            <a:ext cx="4732920" cy="6181920"/>
          </a:xfrm>
          <a:prstGeom prst="rect">
            <a:avLst/>
          </a:prstGeom>
          <a:ln>
            <a:noFill/>
          </a:ln>
        </p:spPr>
      </p:pic>
      <p:pic>
        <p:nvPicPr>
          <p:cNvPr id="764" name="Picture 4" descr=""/>
          <p:cNvPicPr/>
          <p:nvPr/>
        </p:nvPicPr>
        <p:blipFill>
          <a:blip r:embed="rId2"/>
          <a:stretch/>
        </p:blipFill>
        <p:spPr>
          <a:xfrm>
            <a:off x="4952880" y="462960"/>
            <a:ext cx="4079520" cy="6453000"/>
          </a:xfrm>
          <a:prstGeom prst="rect">
            <a:avLst/>
          </a:prstGeom>
          <a:ln>
            <a:noFill/>
          </a:ln>
        </p:spPr>
      </p:pic>
      <p:sp>
        <p:nvSpPr>
          <p:cNvPr id="765" name="CustomShape 4"/>
          <p:cNvSpPr/>
          <p:nvPr/>
        </p:nvSpPr>
        <p:spPr>
          <a:xfrm>
            <a:off x="1332000" y="6321600"/>
            <a:ext cx="6475680" cy="17496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66" name="CustomShape 5"/>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25774DE8-8B9F-4CC9-8CE9-E4DC84FAE2F0}"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7" name="Image 1" descr=""/>
          <p:cNvPicPr/>
          <p:nvPr/>
        </p:nvPicPr>
        <p:blipFill>
          <a:blip r:embed="rId1"/>
          <a:stretch/>
        </p:blipFill>
        <p:spPr>
          <a:xfrm>
            <a:off x="1763640" y="1699560"/>
            <a:ext cx="7740720" cy="4836960"/>
          </a:xfrm>
          <a:prstGeom prst="rect">
            <a:avLst/>
          </a:prstGeom>
          <a:ln>
            <a:noFill/>
          </a:ln>
        </p:spPr>
      </p:pic>
      <p:sp>
        <p:nvSpPr>
          <p:cNvPr id="768" name="CustomShape 1"/>
          <p:cNvSpPr/>
          <p:nvPr/>
        </p:nvSpPr>
        <p:spPr>
          <a:xfrm>
            <a:off x="120960" y="1953000"/>
            <a:ext cx="8601120" cy="377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769" name="CustomShape 2"/>
          <p:cNvSpPr/>
          <p:nvPr/>
        </p:nvSpPr>
        <p:spPr>
          <a:xfrm>
            <a:off x="7883640" y="6321600"/>
            <a:ext cx="896040" cy="175320"/>
          </a:xfrm>
          <a:prstGeom prst="rect">
            <a:avLst/>
          </a:prstGeom>
          <a:noFill/>
          <a:ln>
            <a:noFill/>
          </a:ln>
        </p:spPr>
        <p:style>
          <a:lnRef idx="0"/>
          <a:fillRef idx="0"/>
          <a:effectRef idx="0"/>
          <a:fontRef idx="minor"/>
        </p:style>
      </p:sp>
      <p:sp>
        <p:nvSpPr>
          <p:cNvPr id="770" name="CustomShape 3"/>
          <p:cNvSpPr/>
          <p:nvPr/>
        </p:nvSpPr>
        <p:spPr>
          <a:xfrm>
            <a:off x="200880" y="260640"/>
            <a:ext cx="8889120" cy="405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 </a:t>
            </a:r>
            <a:r>
              <a:rPr b="0" lang="fr-FR" sz="2400" spc="-1" strike="noStrike" cap="all">
                <a:solidFill>
                  <a:srgbClr val="308087"/>
                </a:solidFill>
                <a:latin typeface="Times New Roman"/>
                <a:ea typeface="ヒラギノ角ゴ Pro W3"/>
              </a:rPr>
              <a:t>	</a:t>
            </a:r>
            <a:r>
              <a:rPr b="0" lang="fr-FR" sz="1600" spc="-1" strike="noStrike" cap="all">
                <a:solidFill>
                  <a:srgbClr val="308087"/>
                </a:solidFill>
                <a:latin typeface="Times New Roman"/>
                <a:ea typeface="ヒラギノ角ゴ Pro W3"/>
              </a:rPr>
              <a:t>(</a:t>
            </a:r>
            <a:r>
              <a:rPr b="1" lang="fr-FR" sz="1600" spc="-1" strike="noStrike">
                <a:solidFill>
                  <a:srgbClr val="0070c0"/>
                </a:solidFill>
                <a:latin typeface="Times New Roman"/>
                <a:ea typeface="ヒラギノ角ゴ Pro W3"/>
              </a:rPr>
              <a:t>ARA, Bretagne, Occitanie, La Réunion, IdF)</a:t>
            </a:r>
            <a:endParaRPr b="0" lang="fr-FR" sz="16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771" name="CustomShape 4"/>
          <p:cNvSpPr/>
          <p:nvPr/>
        </p:nvSpPr>
        <p:spPr>
          <a:xfrm>
            <a:off x="536760" y="1052640"/>
            <a:ext cx="7987680" cy="464796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latin typeface="Times New Roman"/>
                <a:ea typeface="ヒラギノ角ゴ Pro W3"/>
              </a:rPr>
              <a:t>Cliquer sur l’icône bleue </a:t>
            </a:r>
            <a:endParaRPr b="0" lang="fr-FR" sz="2400" spc="-1" strike="noStrike">
              <a:latin typeface="Arial"/>
            </a:endParaRPr>
          </a:p>
        </p:txBody>
      </p:sp>
      <p:sp>
        <p:nvSpPr>
          <p:cNvPr id="772" name="CustomShape 5"/>
          <p:cNvSpPr/>
          <p:nvPr/>
        </p:nvSpPr>
        <p:spPr>
          <a:xfrm>
            <a:off x="3994560" y="1258200"/>
            <a:ext cx="704160" cy="509760"/>
          </a:xfrm>
          <a:custGeom>
            <a:avLst/>
            <a:gdLst/>
            <a:ahLst/>
            <a:rect l="l" t="t" r="r" b="b"/>
            <a:pathLst>
              <a:path w="21600" h="21600">
                <a:moveTo>
                  <a:pt x="0" y="0"/>
                </a:moveTo>
                <a:lnTo>
                  <a:pt x="21600" y="21600"/>
                </a:lnTo>
              </a:path>
            </a:pathLst>
          </a:custGeom>
          <a:noFill/>
          <a:ln w="10080">
            <a:solidFill>
              <a:srgbClr val="2c7f86"/>
            </a:solidFill>
            <a:round/>
            <a:tailEnd len="med" type="triangle" w="med"/>
          </a:ln>
        </p:spPr>
        <p:style>
          <a:lnRef idx="1">
            <a:schemeClr val="accent1"/>
          </a:lnRef>
          <a:fillRef idx="0">
            <a:schemeClr val="accent1"/>
          </a:fillRef>
          <a:effectRef idx="0">
            <a:schemeClr val="accent1"/>
          </a:effectRef>
          <a:fontRef idx="minor"/>
        </p:style>
      </p:sp>
      <p:sp>
        <p:nvSpPr>
          <p:cNvPr id="773" name="CustomShape 6"/>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9AA6BECB-DFEE-47CF-953F-DBD52915EF1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74" name="CustomShape 7"/>
          <p:cNvSpPr/>
          <p:nvPr/>
        </p:nvSpPr>
        <p:spPr>
          <a:xfrm>
            <a:off x="1540440" y="6536520"/>
            <a:ext cx="5945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5" name="Image 3" descr=""/>
          <p:cNvPicPr/>
          <p:nvPr/>
        </p:nvPicPr>
        <p:blipFill>
          <a:blip r:embed="rId1"/>
          <a:stretch/>
        </p:blipFill>
        <p:spPr>
          <a:xfrm>
            <a:off x="1354320" y="1418040"/>
            <a:ext cx="7787160" cy="4866120"/>
          </a:xfrm>
          <a:prstGeom prst="rect">
            <a:avLst/>
          </a:prstGeom>
          <a:ln>
            <a:noFill/>
          </a:ln>
        </p:spPr>
      </p:pic>
      <p:sp>
        <p:nvSpPr>
          <p:cNvPr id="776" name="CustomShape 1"/>
          <p:cNvSpPr/>
          <p:nvPr/>
        </p:nvSpPr>
        <p:spPr>
          <a:xfrm>
            <a:off x="120960" y="1953000"/>
            <a:ext cx="8601120" cy="377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777" name="CustomShape 2"/>
          <p:cNvSpPr/>
          <p:nvPr/>
        </p:nvSpPr>
        <p:spPr>
          <a:xfrm>
            <a:off x="7883640" y="6321600"/>
            <a:ext cx="896040" cy="175320"/>
          </a:xfrm>
          <a:prstGeom prst="rect">
            <a:avLst/>
          </a:prstGeom>
          <a:noFill/>
          <a:ln>
            <a:noFill/>
          </a:ln>
        </p:spPr>
        <p:style>
          <a:lnRef idx="0"/>
          <a:fillRef idx="0"/>
          <a:effectRef idx="0"/>
          <a:fontRef idx="minor"/>
        </p:style>
      </p:sp>
      <p:sp>
        <p:nvSpPr>
          <p:cNvPr id="778" name="CustomShape 3"/>
          <p:cNvSpPr/>
          <p:nvPr/>
        </p:nvSpPr>
        <p:spPr>
          <a:xfrm>
            <a:off x="120960" y="320400"/>
            <a:ext cx="8889120" cy="586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p:txBody>
      </p:sp>
      <p:sp>
        <p:nvSpPr>
          <p:cNvPr id="779" name="CustomShape 4"/>
          <p:cNvSpPr/>
          <p:nvPr/>
        </p:nvSpPr>
        <p:spPr>
          <a:xfrm>
            <a:off x="575640" y="944640"/>
            <a:ext cx="7987680" cy="464796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latin typeface="Times New Roman"/>
                <a:ea typeface="ヒラギノ角ゴ Pro W3"/>
              </a:rPr>
              <a:t>Cliquer sur  Source pour le traitement des données</a:t>
            </a:r>
            <a:r>
              <a:rPr b="1" lang="fr-FR" sz="2400" spc="-1" strike="noStrike">
                <a:solidFill>
                  <a:srgbClr val="000000"/>
                </a:solidFill>
                <a:latin typeface="Times New Roman"/>
                <a:ea typeface="ヒラギノ角ゴ Pro W3"/>
              </a:rPr>
              <a:t> </a:t>
            </a:r>
            <a:endParaRPr b="0" lang="fr-FR" sz="2400" spc="-1" strike="noStrike">
              <a:latin typeface="Arial"/>
            </a:endParaRPr>
          </a:p>
          <a:p>
            <a:pPr>
              <a:lnSpc>
                <a:spcPct val="100000"/>
              </a:lnSpc>
            </a:pPr>
            <a:endParaRPr b="0" lang="fr-FR" sz="2400" spc="-1" strike="noStrike">
              <a:latin typeface="Arial"/>
            </a:endParaRPr>
          </a:p>
        </p:txBody>
      </p:sp>
      <p:sp>
        <p:nvSpPr>
          <p:cNvPr id="780" name="CustomShape 5"/>
          <p:cNvSpPr/>
          <p:nvPr/>
        </p:nvSpPr>
        <p:spPr>
          <a:xfrm>
            <a:off x="4709880" y="1332000"/>
            <a:ext cx="465480" cy="613440"/>
          </a:xfrm>
          <a:custGeom>
            <a:avLst/>
            <a:gdLst/>
            <a:ahLst/>
            <a:rect l="l" t="t" r="r" b="b"/>
            <a:pathLst>
              <a:path w="21600" h="21600">
                <a:moveTo>
                  <a:pt x="0" y="0"/>
                </a:moveTo>
                <a:lnTo>
                  <a:pt x="21600" y="21600"/>
                </a:lnTo>
              </a:path>
            </a:pathLst>
          </a:custGeom>
          <a:noFill/>
          <a:ln w="1908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781" name="CustomShape 6"/>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FE1E7E32-FBB3-4DD9-ABCF-C24C58FC8E8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2" name="CustomShape 7"/>
          <p:cNvSpPr/>
          <p:nvPr/>
        </p:nvSpPr>
        <p:spPr>
          <a:xfrm>
            <a:off x="1540440" y="6428520"/>
            <a:ext cx="5945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FAA4E2E1-0909-4A02-BB6C-CCD3378A573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02" name="CustomShape 2"/>
          <p:cNvSpPr/>
          <p:nvPr/>
        </p:nvSpPr>
        <p:spPr>
          <a:xfrm>
            <a:off x="126360" y="273456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PRéSENTATION GéNéRALE DE L’INTERFACE</a:t>
            </a:r>
            <a:endParaRPr b="0" lang="fr-FR" sz="2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CustomShape 1"/>
          <p:cNvSpPr/>
          <p:nvPr/>
        </p:nvSpPr>
        <p:spPr>
          <a:xfrm>
            <a:off x="120960" y="1953000"/>
            <a:ext cx="8601120" cy="377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784" name="CustomShape 2"/>
          <p:cNvSpPr/>
          <p:nvPr/>
        </p:nvSpPr>
        <p:spPr>
          <a:xfrm>
            <a:off x="1332000" y="6321600"/>
            <a:ext cx="6476040" cy="17532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85" name="CustomShape 3"/>
          <p:cNvSpPr/>
          <p:nvPr/>
        </p:nvSpPr>
        <p:spPr>
          <a:xfrm>
            <a:off x="7883640" y="6321600"/>
            <a:ext cx="896040" cy="175320"/>
          </a:xfrm>
          <a:prstGeom prst="rect">
            <a:avLst/>
          </a:prstGeom>
          <a:noFill/>
          <a:ln>
            <a:noFill/>
          </a:ln>
        </p:spPr>
        <p:style>
          <a:lnRef idx="0"/>
          <a:fillRef idx="0"/>
          <a:effectRef idx="0"/>
          <a:fontRef idx="minor"/>
        </p:style>
      </p:sp>
      <p:sp>
        <p:nvSpPr>
          <p:cNvPr id="786" name="CustomShape 4"/>
          <p:cNvSpPr/>
          <p:nvPr/>
        </p:nvSpPr>
        <p:spPr>
          <a:xfrm>
            <a:off x="199080" y="332640"/>
            <a:ext cx="85813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a:p>
            <a:pPr algn="ctr">
              <a:lnSpc>
                <a:spcPct val="100000"/>
              </a:lnSpc>
            </a:pPr>
            <a:endParaRPr b="0" lang="fr-FR" sz="2400" spc="-1" strike="noStrike">
              <a:latin typeface="Arial"/>
            </a:endParaRPr>
          </a:p>
        </p:txBody>
      </p:sp>
      <p:sp>
        <p:nvSpPr>
          <p:cNvPr id="787" name="CustomShape 5"/>
          <p:cNvSpPr/>
          <p:nvPr/>
        </p:nvSpPr>
        <p:spPr>
          <a:xfrm>
            <a:off x="611640" y="1052640"/>
            <a:ext cx="7987680" cy="464796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latin typeface="Times New Roman"/>
                <a:ea typeface="ヒラギノ角ゴ Pro W3"/>
              </a:rPr>
              <a:t>Le rapport Altaïr est créé aux formats .pdf, .docx ou .odt</a:t>
            </a:r>
            <a:endParaRPr b="0" lang="fr-FR" sz="1400" spc="-1" strike="noStrike">
              <a:latin typeface="Arial"/>
            </a:endParaRPr>
          </a:p>
          <a:p>
            <a:pPr>
              <a:lnSpc>
                <a:spcPct val="100000"/>
              </a:lnSpc>
            </a:pPr>
            <a:endParaRPr b="0" lang="fr-FR" sz="1400" spc="-1" strike="noStrike">
              <a:latin typeface="Arial"/>
            </a:endParaRPr>
          </a:p>
        </p:txBody>
      </p:sp>
      <p:sp>
        <p:nvSpPr>
          <p:cNvPr id="788" name="CustomShape 6"/>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179FB859-7B31-4D73-99D6-410D44DF010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9" name="CustomShape 7"/>
          <p:cNvSpPr/>
          <p:nvPr/>
        </p:nvSpPr>
        <p:spPr>
          <a:xfrm>
            <a:off x="3029040" y="6356520"/>
            <a:ext cx="3083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pic>
        <p:nvPicPr>
          <p:cNvPr id="790" name="Image 1" descr=""/>
          <p:cNvPicPr/>
          <p:nvPr/>
        </p:nvPicPr>
        <p:blipFill>
          <a:blip r:embed="rId1"/>
          <a:stretch/>
        </p:blipFill>
        <p:spPr>
          <a:xfrm>
            <a:off x="2044440" y="1319400"/>
            <a:ext cx="6633360" cy="5536080"/>
          </a:xfrm>
          <a:prstGeom prst="rect">
            <a:avLst/>
          </a:prstGeom>
          <a:ln>
            <a:noFill/>
          </a:ln>
        </p:spPr>
      </p:pic>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1" name="Espace réservé du contenu 3" descr=""/>
          <p:cNvPicPr/>
          <p:nvPr/>
        </p:nvPicPr>
        <p:blipFill>
          <a:blip r:embed="rId1"/>
          <a:srcRect l="3095" t="3602" r="3731" b="0"/>
          <a:stretch/>
        </p:blipFill>
        <p:spPr>
          <a:xfrm>
            <a:off x="433800" y="1268640"/>
            <a:ext cx="8404560" cy="4889520"/>
          </a:xfrm>
          <a:prstGeom prst="rect">
            <a:avLst/>
          </a:prstGeom>
          <a:ln>
            <a:noFill/>
          </a:ln>
        </p:spPr>
      </p:pic>
      <p:sp>
        <p:nvSpPr>
          <p:cNvPr id="792" name="CustomShape 1"/>
          <p:cNvSpPr/>
          <p:nvPr/>
        </p:nvSpPr>
        <p:spPr>
          <a:xfrm>
            <a:off x="771120" y="5445360"/>
            <a:ext cx="1508040" cy="4280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93" name="CustomShape 2"/>
          <p:cNvSpPr/>
          <p:nvPr/>
        </p:nvSpPr>
        <p:spPr>
          <a:xfrm flipV="1">
            <a:off x="2283480" y="981000"/>
            <a:ext cx="2860560" cy="222840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4" name="CustomShape 3"/>
          <p:cNvSpPr/>
          <p:nvPr/>
        </p:nvSpPr>
        <p:spPr>
          <a:xfrm>
            <a:off x="7883640" y="6321600"/>
            <a:ext cx="896040" cy="175320"/>
          </a:xfrm>
          <a:prstGeom prst="rect">
            <a:avLst/>
          </a:prstGeom>
          <a:noFill/>
          <a:ln>
            <a:noFill/>
          </a:ln>
        </p:spPr>
        <p:style>
          <a:lnRef idx="0"/>
          <a:fillRef idx="0"/>
          <a:effectRef idx="0"/>
          <a:fontRef idx="minor"/>
        </p:style>
      </p:sp>
      <p:sp>
        <p:nvSpPr>
          <p:cNvPr id="795" name="CustomShape 4"/>
          <p:cNvSpPr/>
          <p:nvPr/>
        </p:nvSpPr>
        <p:spPr>
          <a:xfrm>
            <a:off x="602280" y="332640"/>
            <a:ext cx="8060760" cy="60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RAPPORT D’ANALYSE DES DONNéES</a:t>
            </a:r>
            <a:endParaRPr b="0" lang="fr-FR" sz="2400" spc="-1" strike="noStrike">
              <a:latin typeface="Arial"/>
            </a:endParaRPr>
          </a:p>
        </p:txBody>
      </p:sp>
      <p:sp>
        <p:nvSpPr>
          <p:cNvPr id="796" name="CustomShape 5"/>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034ED577-EE76-4E10-9047-9B3C524178C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7" name="CustomShape 6"/>
          <p:cNvSpPr/>
          <p:nvPr/>
        </p:nvSpPr>
        <p:spPr>
          <a:xfrm>
            <a:off x="1540440" y="6464520"/>
            <a:ext cx="5945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8" name="Espace réservé du contenu 3" descr=""/>
          <p:cNvPicPr/>
          <p:nvPr/>
        </p:nvPicPr>
        <p:blipFill>
          <a:blip r:embed="rId1"/>
          <a:srcRect l="2805" t="3744" r="2013" b="0"/>
          <a:stretch/>
        </p:blipFill>
        <p:spPr>
          <a:xfrm>
            <a:off x="412560" y="1321200"/>
            <a:ext cx="8628840" cy="4906800"/>
          </a:xfrm>
          <a:prstGeom prst="rect">
            <a:avLst/>
          </a:prstGeom>
          <a:ln>
            <a:noFill/>
          </a:ln>
        </p:spPr>
      </p:pic>
      <p:sp>
        <p:nvSpPr>
          <p:cNvPr id="799" name="CustomShape 1"/>
          <p:cNvSpPr/>
          <p:nvPr/>
        </p:nvSpPr>
        <p:spPr>
          <a:xfrm flipV="1">
            <a:off x="3348000" y="2348640"/>
            <a:ext cx="2300400" cy="24804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0" name="CustomShape 2"/>
          <p:cNvSpPr/>
          <p:nvPr/>
        </p:nvSpPr>
        <p:spPr>
          <a:xfrm flipV="1">
            <a:off x="3348000" y="2600640"/>
            <a:ext cx="284040" cy="12204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1" name="CustomShape 3"/>
          <p:cNvSpPr/>
          <p:nvPr/>
        </p:nvSpPr>
        <p:spPr>
          <a:xfrm>
            <a:off x="7883640" y="6321600"/>
            <a:ext cx="896040" cy="175320"/>
          </a:xfrm>
          <a:prstGeom prst="rect">
            <a:avLst/>
          </a:prstGeom>
          <a:noFill/>
          <a:ln>
            <a:noFill/>
          </a:ln>
        </p:spPr>
        <p:style>
          <a:lnRef idx="0"/>
          <a:fillRef idx="0"/>
          <a:effectRef idx="0"/>
          <a:fontRef idx="minor"/>
        </p:style>
      </p:sp>
      <p:sp>
        <p:nvSpPr>
          <p:cNvPr id="802" name="CustomShape 4"/>
          <p:cNvSpPr/>
          <p:nvPr/>
        </p:nvSpPr>
        <p:spPr>
          <a:xfrm>
            <a:off x="608760" y="303840"/>
            <a:ext cx="8060760" cy="60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Les Tests statutaires et réglementaires</a:t>
            </a:r>
            <a:endParaRPr b="0" lang="fr-FR" sz="2400" spc="-1" strike="noStrike">
              <a:latin typeface="Arial"/>
            </a:endParaRPr>
          </a:p>
        </p:txBody>
      </p:sp>
      <p:sp>
        <p:nvSpPr>
          <p:cNvPr id="803" name="CustomShape 5"/>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4C3D5CAC-C8A6-412E-949A-6D6C491C2BFF}"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804" name="CustomShape 6"/>
          <p:cNvSpPr/>
          <p:nvPr/>
        </p:nvSpPr>
        <p:spPr>
          <a:xfrm>
            <a:off x="1540440" y="6500520"/>
            <a:ext cx="594576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576000" y="937080"/>
            <a:ext cx="7987320" cy="71496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204" name="CustomShape 2"/>
          <p:cNvSpPr/>
          <p:nvPr/>
        </p:nvSpPr>
        <p:spPr>
          <a:xfrm>
            <a:off x="576360" y="2214720"/>
            <a:ext cx="7987320" cy="3910320"/>
          </a:xfrm>
          <a:prstGeom prst="rect">
            <a:avLst/>
          </a:prstGeom>
          <a:noFill/>
          <a:ln>
            <a:noFill/>
          </a:ln>
        </p:spPr>
        <p:style>
          <a:lnRef idx="0"/>
          <a:fillRef idx="0"/>
          <a:effectRef idx="0"/>
          <a:fontRef idx="minor"/>
        </p:style>
        <p:txBody>
          <a:bodyPr lIns="0" rIns="0" tIns="0" bIns="0"/>
          <a:p>
            <a:pPr marL="343080" indent="-338760">
              <a:lnSpc>
                <a:spcPct val="100000"/>
              </a:lnSpc>
            </a:pPr>
            <a:r>
              <a:rPr b="1" lang="fr-FR" sz="800" spc="-1" strike="noStrike">
                <a:solidFill>
                  <a:srgbClr val="000000"/>
                </a:solidFill>
                <a:latin typeface="Arial"/>
                <a:ea typeface="ヒラギノ角ゴ Pro W3"/>
              </a:rPr>
              <a:t>  </a:t>
            </a:r>
            <a:endParaRPr b="0" lang="fr-FR" sz="800" spc="-1" strike="noStrike">
              <a:latin typeface="Arial"/>
            </a:endParaRPr>
          </a:p>
          <a:p>
            <a:pPr marL="343080" indent="-338760">
              <a:lnSpc>
                <a:spcPct val="100000"/>
              </a:lnSpc>
            </a:pPr>
            <a:endParaRPr b="0" lang="fr-FR" sz="800" spc="-1" strike="noStrike">
              <a:latin typeface="Arial"/>
            </a:endParaRPr>
          </a:p>
        </p:txBody>
      </p:sp>
      <p:sp>
        <p:nvSpPr>
          <p:cNvPr id="205" name="CustomShape 3"/>
          <p:cNvSpPr/>
          <p:nvPr/>
        </p:nvSpPr>
        <p:spPr>
          <a:xfrm>
            <a:off x="7883640" y="6321600"/>
            <a:ext cx="895680" cy="174960"/>
          </a:xfrm>
          <a:prstGeom prst="rect">
            <a:avLst/>
          </a:prstGeom>
          <a:noFill/>
          <a:ln>
            <a:noFill/>
          </a:ln>
        </p:spPr>
        <p:style>
          <a:lnRef idx="0"/>
          <a:fillRef idx="0"/>
          <a:effectRef idx="0"/>
          <a:fontRef idx="minor"/>
        </p:style>
      </p:sp>
      <p:pic>
        <p:nvPicPr>
          <p:cNvPr id="206" name="Image 228" descr=""/>
          <p:cNvPicPr/>
          <p:nvPr/>
        </p:nvPicPr>
        <p:blipFill>
          <a:blip r:embed="rId1"/>
          <a:srcRect l="14017" t="0" r="65856" b="0"/>
          <a:stretch/>
        </p:blipFill>
        <p:spPr>
          <a:xfrm>
            <a:off x="2160000" y="1569960"/>
            <a:ext cx="1579680" cy="4176000"/>
          </a:xfrm>
          <a:prstGeom prst="rect">
            <a:avLst/>
          </a:prstGeom>
          <a:ln>
            <a:noFill/>
          </a:ln>
        </p:spPr>
      </p:pic>
      <p:sp>
        <p:nvSpPr>
          <p:cNvPr id="207" name="CustomShape 4"/>
          <p:cNvSpPr/>
          <p:nvPr/>
        </p:nvSpPr>
        <p:spPr>
          <a:xfrm>
            <a:off x="6120000" y="4536000"/>
            <a:ext cx="2732040" cy="854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latin typeface="Arial"/>
                <a:ea typeface="DejaVu Sans"/>
              </a:rPr>
              <a:t>GESTIONNAIRE D’ÉCHANGE DE DONNÉES</a:t>
            </a:r>
            <a:endParaRPr b="0" lang="fr-FR" sz="1800" spc="-1" strike="noStrike">
              <a:latin typeface="Arial"/>
            </a:endParaRPr>
          </a:p>
        </p:txBody>
      </p:sp>
      <p:sp>
        <p:nvSpPr>
          <p:cNvPr id="208"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09" name="CustomShape 6"/>
          <p:cNvSpPr/>
          <p:nvPr/>
        </p:nvSpPr>
        <p:spPr>
          <a:xfrm>
            <a:off x="6048000" y="2448000"/>
            <a:ext cx="1868040" cy="342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latin typeface="Arial"/>
                <a:ea typeface="DejaVu Sans"/>
              </a:rPr>
              <a:t>Logiciel Altaïr</a:t>
            </a:r>
            <a:endParaRPr b="0" lang="fr-FR" sz="1800" spc="-1" strike="noStrike">
              <a:latin typeface="Arial"/>
            </a:endParaRPr>
          </a:p>
        </p:txBody>
      </p:sp>
      <p:sp>
        <p:nvSpPr>
          <p:cNvPr id="210"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11" name="CustomShape 8"/>
          <p:cNvSpPr/>
          <p:nvPr/>
        </p:nvSpPr>
        <p:spPr>
          <a:xfrm>
            <a:off x="72000" y="36000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L’application et le gestionnaire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d’échange de données</a:t>
            </a:r>
            <a:endParaRPr b="0" lang="fr-FR" sz="2400" spc="-1" strike="noStrike">
              <a:latin typeface="Arial"/>
            </a:endParaRPr>
          </a:p>
          <a:p>
            <a:pPr algn="ctr">
              <a:lnSpc>
                <a:spcPct val="100000"/>
              </a:lnSpc>
            </a:pPr>
            <a:endParaRPr b="0" lang="fr-FR" sz="2400" spc="-1" strike="noStrike">
              <a:latin typeface="Arial"/>
            </a:endParaRPr>
          </a:p>
        </p:txBody>
      </p:sp>
      <p:sp>
        <p:nvSpPr>
          <p:cNvPr id="212" name="CustomShape 9"/>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C386CEEB-4BE4-4820-AEF3-B573F26A654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13" name="CustomShape 10"/>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235080" y="1160640"/>
            <a:ext cx="8400960" cy="474804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latin typeface="Calibri"/>
                <a:ea typeface="DejaVu Sans"/>
              </a:rPr>
              <a:t>La fenêtre principale de l’outil Altaïr comprend 5 menus déroulants : Fichier, Editer, Lancer, Configurer et Aide.</a:t>
            </a:r>
            <a:endParaRPr b="0" lang="fr-FR" sz="1800" spc="-1" strike="noStrike">
              <a:latin typeface="Arial"/>
            </a:endParaRPr>
          </a:p>
          <a:p>
            <a:pPr algn="just">
              <a:lnSpc>
                <a:spcPct val="100000"/>
              </a:lnSpc>
            </a:pPr>
            <a:endParaRPr b="0" lang="fr-FR" sz="1800" spc="-1" strike="noStrike">
              <a:latin typeface="Arial"/>
            </a:endParaRPr>
          </a:p>
          <a:p>
            <a:pPr marL="285840" indent="-281880" algn="just">
              <a:lnSpc>
                <a:spcPct val="100000"/>
              </a:lnSpc>
              <a:buClr>
                <a:srgbClr val="558ed5"/>
              </a:buClr>
              <a:buFont typeface="StarSymbol"/>
              <a:buChar char="-"/>
            </a:pPr>
            <a:r>
              <a:rPr b="1" lang="fr-FR" sz="1800" spc="-1" strike="noStrike">
                <a:solidFill>
                  <a:srgbClr val="558ed5"/>
                </a:solidFill>
                <a:latin typeface="Arial"/>
                <a:ea typeface="ヒラギノ角ゴ Pro W3"/>
              </a:rPr>
              <a:t>Fichier</a:t>
            </a:r>
            <a:r>
              <a:rPr b="1" lang="fr-FR" sz="1800" spc="-1" strike="noStrike">
                <a:solidFill>
                  <a:srgbClr val="000000"/>
                </a:solidFill>
                <a:latin typeface="Arial"/>
                <a:ea typeface="ヒラギノ角ゴ Pro W3"/>
              </a:rPr>
              <a:t> : permet d’accéder aux fonctionnalités de création en mode projet, enregistrement, exportation et archivage du rapport Altaïr. </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1880" algn="just">
              <a:lnSpc>
                <a:spcPct val="100000"/>
              </a:lnSpc>
              <a:buClr>
                <a:srgbClr val="558ed5"/>
              </a:buClr>
              <a:buFont typeface="StarSymbol"/>
              <a:buChar char="-"/>
            </a:pPr>
            <a:r>
              <a:rPr b="1" lang="fr-FR" sz="1800" spc="-1" strike="noStrike">
                <a:solidFill>
                  <a:srgbClr val="558ed5"/>
                </a:solidFill>
                <a:latin typeface="Arial"/>
                <a:ea typeface="ヒラギノ角ゴ Pro W3"/>
              </a:rPr>
              <a:t>Editer </a:t>
            </a:r>
            <a:r>
              <a:rPr b="1" lang="fr-FR" sz="1800" spc="-1" strike="noStrike">
                <a:solidFill>
                  <a:srgbClr val="000000"/>
                </a:solidFill>
                <a:latin typeface="Arial"/>
                <a:ea typeface="ヒラギノ角ゴ Pro W3"/>
              </a:rPr>
              <a:t>: permet de modifier l’apparence de l’interface avec plus ou moins de détails explicites.</a:t>
            </a:r>
            <a:endParaRPr b="0" lang="fr-FR" sz="1800" spc="-1" strike="noStrike">
              <a:latin typeface="Arial"/>
            </a:endParaRPr>
          </a:p>
          <a:p>
            <a:pPr algn="just">
              <a:lnSpc>
                <a:spcPct val="100000"/>
              </a:lnSpc>
            </a:pPr>
            <a:endParaRPr b="0" lang="fr-FR" sz="1800" spc="-1" strike="noStrike">
              <a:latin typeface="Arial"/>
            </a:endParaRPr>
          </a:p>
          <a:p>
            <a:pPr marL="285840" indent="-281880" algn="just">
              <a:lnSpc>
                <a:spcPct val="100000"/>
              </a:lnSpc>
              <a:buClr>
                <a:srgbClr val="558ed5"/>
              </a:buClr>
              <a:buFont typeface="StarSymbol"/>
              <a:buChar char="-"/>
            </a:pPr>
            <a:r>
              <a:rPr b="1" lang="fr-FR" sz="1800" spc="-1" strike="noStrike">
                <a:solidFill>
                  <a:srgbClr val="558ed5"/>
                </a:solidFill>
                <a:latin typeface="Arial"/>
                <a:ea typeface="ヒラギノ角ゴ Pro W3"/>
              </a:rPr>
              <a:t>Lancer </a:t>
            </a:r>
            <a:r>
              <a:rPr b="1" lang="fr-FR" sz="1800" spc="-1" strike="noStrike">
                <a:solidFill>
                  <a:srgbClr val="000000"/>
                </a:solidFill>
                <a:latin typeface="Arial"/>
                <a:ea typeface="ヒラギノ角ゴ Pro W3"/>
              </a:rPr>
              <a:t>: permet le lancement de l’analyse des données paye xhl ou xml et l’exécution de cette analyse.</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1880" algn="just">
              <a:lnSpc>
                <a:spcPct val="100000"/>
              </a:lnSpc>
              <a:buClr>
                <a:srgbClr val="558ed5"/>
              </a:buClr>
              <a:buFont typeface="StarSymbol"/>
              <a:buChar char="-"/>
            </a:pPr>
            <a:r>
              <a:rPr b="1" lang="fr-FR" sz="1800" spc="-1" strike="noStrike">
                <a:solidFill>
                  <a:srgbClr val="558ed5"/>
                </a:solidFill>
                <a:latin typeface="Arial"/>
                <a:ea typeface="ヒラギノ角ゴ Pro W3"/>
              </a:rPr>
              <a:t>Configurer</a:t>
            </a:r>
            <a:r>
              <a:rPr b="1" lang="fr-FR" sz="1800" spc="-1" strike="noStrike">
                <a:solidFill>
                  <a:srgbClr val="000000"/>
                </a:solidFill>
                <a:latin typeface="Arial"/>
                <a:ea typeface="ヒラギノ角ゴ Pro W3"/>
              </a:rPr>
              <a:t> : permet d’accéder aux fonctionnalités de configuration technique des données.</a:t>
            </a:r>
            <a:endParaRPr b="0" lang="fr-FR" sz="1800" spc="-1" strike="noStrike">
              <a:latin typeface="Arial"/>
            </a:endParaRPr>
          </a:p>
          <a:p>
            <a:pPr algn="just">
              <a:lnSpc>
                <a:spcPct val="100000"/>
              </a:lnSpc>
            </a:pPr>
            <a:endParaRPr b="0" lang="fr-FR" sz="1800" spc="-1" strike="noStrike">
              <a:latin typeface="Arial"/>
            </a:endParaRPr>
          </a:p>
          <a:p>
            <a:pPr marL="285840" indent="-281880" algn="just">
              <a:lnSpc>
                <a:spcPct val="100000"/>
              </a:lnSpc>
              <a:buClr>
                <a:srgbClr val="558ed5"/>
              </a:buClr>
              <a:buFont typeface="StarSymbol"/>
              <a:buChar char="-"/>
            </a:pPr>
            <a:r>
              <a:rPr b="1" lang="fr-FR" sz="1800" spc="-1" strike="noStrike">
                <a:solidFill>
                  <a:srgbClr val="558ed5"/>
                </a:solidFill>
                <a:latin typeface="Arial"/>
                <a:ea typeface="ヒラギノ角ゴ Pro W3"/>
              </a:rPr>
              <a:t>Aide</a:t>
            </a:r>
            <a:r>
              <a:rPr b="1" lang="fr-FR" sz="1800" spc="-1" strike="noStrike">
                <a:solidFill>
                  <a:srgbClr val="000000"/>
                </a:solidFill>
                <a:latin typeface="Arial"/>
                <a:ea typeface="ヒラギノ角ゴ Pro W3"/>
              </a:rPr>
              <a:t> : la fonction « aide » comprend des liens vers la norme de dématérialisation et les conventions adoptées pour les fichiers CSV.</a:t>
            </a:r>
            <a:endParaRPr b="0" lang="fr-FR" sz="1800" spc="-1" strike="noStrike">
              <a:latin typeface="Arial"/>
            </a:endParaRPr>
          </a:p>
        </p:txBody>
      </p:sp>
      <p:sp>
        <p:nvSpPr>
          <p:cNvPr id="215" name="CustomShape 2"/>
          <p:cNvSpPr/>
          <p:nvPr/>
        </p:nvSpPr>
        <p:spPr>
          <a:xfrm>
            <a:off x="7883640" y="6321600"/>
            <a:ext cx="895680" cy="174960"/>
          </a:xfrm>
          <a:prstGeom prst="rect">
            <a:avLst/>
          </a:prstGeom>
          <a:noFill/>
          <a:ln>
            <a:noFill/>
          </a:ln>
        </p:spPr>
        <p:style>
          <a:lnRef idx="0"/>
          <a:fillRef idx="0"/>
          <a:effectRef idx="0"/>
          <a:fontRef idx="minor"/>
        </p:style>
      </p:sp>
      <p:sp>
        <p:nvSpPr>
          <p:cNvPr id="216" name="CustomShape 3"/>
          <p:cNvSpPr/>
          <p:nvPr/>
        </p:nvSpPr>
        <p:spPr>
          <a:xfrm>
            <a:off x="235080" y="296640"/>
            <a:ext cx="88887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FONCTIONNALITES de l’APPLICATION</a:t>
            </a:r>
            <a:endParaRPr b="0" lang="fr-FR" sz="2400" spc="-1" strike="noStrike">
              <a:latin typeface="Arial"/>
            </a:endParaRPr>
          </a:p>
          <a:p>
            <a:pPr algn="ctr">
              <a:lnSpc>
                <a:spcPct val="100000"/>
              </a:lnSpc>
            </a:pPr>
            <a:endParaRPr b="0" lang="fr-FR" sz="2400" spc="-1" strike="noStrike">
              <a:latin typeface="Arial"/>
            </a:endParaRPr>
          </a:p>
        </p:txBody>
      </p:sp>
      <p:sp>
        <p:nvSpPr>
          <p:cNvPr id="217" name="CustomShape 4"/>
          <p:cNvSpPr/>
          <p:nvPr/>
        </p:nvSpPr>
        <p:spPr>
          <a:xfrm>
            <a:off x="6458040" y="6356520"/>
            <a:ext cx="205488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E4296F3F-ECC1-48E4-8269-5D9F1BEC41CC}"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18" name="CustomShape 5"/>
          <p:cNvSpPr/>
          <p:nvPr/>
        </p:nvSpPr>
        <p:spPr>
          <a:xfrm>
            <a:off x="2751840" y="6463440"/>
            <a:ext cx="4134600" cy="3625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8802</TotalTime>
  <Application>LibreOffice/6.0.3.2$Linux_X86_64 LibreOffice_project/00m0$Build-2</Application>
  <Words>3722</Words>
  <Paragraphs>731</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2018-08-13T07:40:29Z</dcterms:modified>
  <cp:revision>648</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72</vt:i4>
  </property>
</Properties>
</file>